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825" r:id="rId1"/>
  </p:sldMasterIdLst>
  <p:notesMasterIdLst>
    <p:notesMasterId r:id="rId78"/>
  </p:notesMasterIdLst>
  <p:handoutMasterIdLst>
    <p:handoutMasterId r:id="rId79"/>
  </p:handoutMasterIdLst>
  <p:sldIdLst>
    <p:sldId id="256" r:id="rId2"/>
    <p:sldId id="316" r:id="rId3"/>
    <p:sldId id="385" r:id="rId4"/>
    <p:sldId id="257" r:id="rId5"/>
    <p:sldId id="282" r:id="rId6"/>
    <p:sldId id="384" r:id="rId7"/>
    <p:sldId id="258" r:id="rId8"/>
    <p:sldId id="259" r:id="rId9"/>
    <p:sldId id="261" r:id="rId10"/>
    <p:sldId id="307" r:id="rId11"/>
    <p:sldId id="288" r:id="rId12"/>
    <p:sldId id="287" r:id="rId13"/>
    <p:sldId id="286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1" r:id="rId25"/>
    <p:sldId id="309" r:id="rId26"/>
    <p:sldId id="302" r:id="rId27"/>
    <p:sldId id="303" r:id="rId28"/>
    <p:sldId id="304" r:id="rId29"/>
    <p:sldId id="311" r:id="rId30"/>
    <p:sldId id="264" r:id="rId31"/>
    <p:sldId id="313" r:id="rId32"/>
    <p:sldId id="269" r:id="rId33"/>
    <p:sldId id="386" r:id="rId34"/>
    <p:sldId id="319" r:id="rId35"/>
    <p:sldId id="354" r:id="rId36"/>
    <p:sldId id="347" r:id="rId37"/>
    <p:sldId id="355" r:id="rId38"/>
    <p:sldId id="349" r:id="rId39"/>
    <p:sldId id="323" r:id="rId40"/>
    <p:sldId id="324" r:id="rId41"/>
    <p:sldId id="325" r:id="rId42"/>
    <p:sldId id="359" r:id="rId43"/>
    <p:sldId id="361" r:id="rId44"/>
    <p:sldId id="367" r:id="rId45"/>
    <p:sldId id="362" r:id="rId46"/>
    <p:sldId id="364" r:id="rId47"/>
    <p:sldId id="366" r:id="rId48"/>
    <p:sldId id="390" r:id="rId49"/>
    <p:sldId id="327" r:id="rId50"/>
    <p:sldId id="387" r:id="rId51"/>
    <p:sldId id="331" r:id="rId52"/>
    <p:sldId id="368" r:id="rId53"/>
    <p:sldId id="332" r:id="rId54"/>
    <p:sldId id="270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9" r:id="rId65"/>
    <p:sldId id="338" r:id="rId66"/>
    <p:sldId id="380" r:id="rId67"/>
    <p:sldId id="381" r:id="rId68"/>
    <p:sldId id="382" r:id="rId69"/>
    <p:sldId id="383" r:id="rId70"/>
    <p:sldId id="339" r:id="rId71"/>
    <p:sldId id="388" r:id="rId72"/>
    <p:sldId id="276" r:id="rId73"/>
    <p:sldId id="389" r:id="rId74"/>
    <p:sldId id="277" r:id="rId75"/>
    <p:sldId id="278" r:id="rId76"/>
    <p:sldId id="344" r:id="rId7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89033"/>
    <a:srgbClr val="FF8E00"/>
    <a:srgbClr val="FF2C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4306" autoAdjust="0"/>
    <p:restoredTop sz="82820" autoAdjust="0"/>
  </p:normalViewPr>
  <p:slideViewPr>
    <p:cSldViewPr snapToObjects="1">
      <p:cViewPr varScale="1">
        <p:scale>
          <a:sx n="104" d="100"/>
          <a:sy n="104" d="100"/>
        </p:scale>
        <p:origin x="-112" y="-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4A1E5-566A-754D-A551-A20BF91E3FD7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4D1C-942A-7442-B707-10842FC9C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99B3-82B9-E041-96AB-CC96FDCF88FA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E1C4-ED80-2247-9491-59236E8B4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E1C4-ED80-2247-9491-59236E8B42F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A48-1E96-DD4B-917E-1F4E6A1D66FB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2AF8-7DD4-404A-98A6-BE35F8610140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0CDA-245F-954E-8B2D-283B22997AE6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04F7-38E5-8045-ADC7-AD6263405CC8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36A5-968F-2741-9318-CE9A4FFDFA5D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972F-0342-E847-95F3-1976C3ED5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0B82-D845-824D-A3EF-36381970E194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C105-AFB2-2B46-AFC2-1B61BD899749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64-B40C-0846-A3A2-8239B3BF763E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E80D-B344-EE42-8C26-FC3122CF1503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1AEE-FD9A-464F-937D-15CB2EEC11AC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1CE199B2-315C-0E46-8782-D31DB88B72E9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C32F7EB0-6F1F-EE47-9D48-F12B0F00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64B3C80-D168-E54D-A0E2-AF9E67090E3F}" type="datetime1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4BF2AA4-30C1-BE4E-9767-FCC6343F0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lker.com/clipart-yellow-elephant.html" TargetMode="External"/><Relationship Id="rId12" Type="http://schemas.openxmlformats.org/officeDocument/2006/relationships/hyperlink" Target="http://en.wikipedia.org/wiki/PageRan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-games-blog.com/and-the-cat-and-mouse-game-continues/" TargetMode="External"/><Relationship Id="rId3" Type="http://schemas.openxmlformats.org/officeDocument/2006/relationships/hyperlink" Target="http://www.security-faqs.com/what-exactly-is-a-dictionary-attack.html" TargetMode="External"/><Relationship Id="rId4" Type="http://schemas.openxmlformats.org/officeDocument/2006/relationships/hyperlink" Target="http://krepon.armscontrolwonk.com/archive/3182/forecasting-proliferation/crystalball-2" TargetMode="External"/><Relationship Id="rId5" Type="http://schemas.openxmlformats.org/officeDocument/2006/relationships/hyperlink" Target="http://www.hdwallpaperspics.com/crystal-ball-wallpapers.html" TargetMode="External"/><Relationship Id="rId6" Type="http://schemas.openxmlformats.org/officeDocument/2006/relationships/hyperlink" Target="http://lissarankin.com/do-you-expect-people-to-read-your-mind" TargetMode="External"/><Relationship Id="rId7" Type="http://schemas.openxmlformats.org/officeDocument/2006/relationships/hyperlink" Target="http://ouroregon.org/category/content-authors/alina-harway?page=2" TargetMode="External"/><Relationship Id="rId8" Type="http://schemas.openxmlformats.org/officeDocument/2006/relationships/hyperlink" Target="http://sciencesoup.tumblr.com/post/39608896216/learning-foreign-languages-triggers-brain" TargetMode="External"/><Relationship Id="rId9" Type="http://schemas.openxmlformats.org/officeDocument/2006/relationships/hyperlink" Target="http://livingqlikview.blogspot.com/2012/03/my-sentiments-on-sentiment-analysis.html" TargetMode="External"/><Relationship Id="rId10" Type="http://schemas.openxmlformats.org/officeDocument/2006/relationships/hyperlink" Target="http://www.presentermedia.com/index.php?target=closeup&amp;maincat=clipart&amp;id=222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77200" cy="12550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 smtClean="0">
                <a:solidFill>
                  <a:srgbClr val="3399FF">
                    <a:satMod val="150000"/>
                  </a:srgbClr>
                </a:solidFill>
                <a:latin typeface="Corbel"/>
              </a:rPr>
              <a:t>Sketching Techniques for</a:t>
            </a:r>
            <a:br>
              <a:rPr lang="en-US" sz="4700" b="1" dirty="0" smtClean="0">
                <a:solidFill>
                  <a:srgbClr val="3399FF">
                    <a:satMod val="150000"/>
                  </a:srgbClr>
                </a:solidFill>
                <a:latin typeface="Corbel"/>
              </a:rPr>
            </a:br>
            <a:r>
              <a:rPr lang="en-US" sz="4700" b="1" dirty="0" smtClean="0">
                <a:solidFill>
                  <a:srgbClr val="3399FF">
                    <a:satMod val="150000"/>
                  </a:srgbClr>
                </a:solidFill>
                <a:latin typeface="Corbel"/>
              </a:rPr>
              <a:t>Real-time 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038"/>
            <a:ext cx="8077200" cy="1124712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3399FF">
                  <a:satMod val="150000"/>
                </a:srgbClr>
              </a:solidFill>
              <a:latin typeface="Corbel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rbel"/>
              </a:rPr>
              <a:t>Bahman Bahmani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orbel"/>
              </a:rPr>
              <a:t>bahman@stanford.edu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a good oracle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counts without keeping passwords</a:t>
            </a:r>
          </a:p>
          <a:p>
            <a:r>
              <a:rPr lang="en-US" sz="2800" dirty="0" smtClean="0"/>
              <a:t>Quick updates</a:t>
            </a:r>
          </a:p>
          <a:p>
            <a:r>
              <a:rPr lang="en-US" sz="2800" dirty="0" smtClean="0"/>
              <a:t>Quick queries</a:t>
            </a:r>
          </a:p>
        </p:txBody>
      </p:sp>
      <p:pic>
        <p:nvPicPr>
          <p:cNvPr id="4" name="Picture 3" descr="Crystal_Ball_by_Ere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2616796"/>
            <a:ext cx="5333999" cy="25267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Magic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hape 20"/>
          <p:cNvCxnSpPr>
            <a:stCxn id="14" idx="0"/>
          </p:cNvCxnSpPr>
          <p:nvPr/>
        </p:nvCxnSpPr>
        <p:spPr>
          <a:xfrm rot="16200000" flipH="1">
            <a:off x="3333750" y="-1333499"/>
            <a:ext cx="228600" cy="6210298"/>
          </a:xfrm>
          <a:prstGeom prst="curvedConnector4">
            <a:avLst>
              <a:gd name="adj1" fmla="val -75000"/>
              <a:gd name="adj2" fmla="val 52147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>
            <a:off x="609601" y="1879164"/>
            <a:ext cx="1600199" cy="692587"/>
          </a:xfrm>
          <a:prstGeom prst="curvedConnector3">
            <a:avLst>
              <a:gd name="adj1" fmla="val 43541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31"/>
          <p:cNvCxnSpPr/>
          <p:nvPr/>
        </p:nvCxnSpPr>
        <p:spPr>
          <a:xfrm rot="16200000" flipH="1">
            <a:off x="-241518" y="2463581"/>
            <a:ext cx="2121339" cy="952503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hape 20"/>
          <p:cNvCxnSpPr>
            <a:stCxn id="14" idx="0"/>
          </p:cNvCxnSpPr>
          <p:nvPr/>
        </p:nvCxnSpPr>
        <p:spPr>
          <a:xfrm rot="16200000" flipH="1">
            <a:off x="3333750" y="-1333499"/>
            <a:ext cx="228600" cy="6210298"/>
          </a:xfrm>
          <a:prstGeom prst="curvedConnector4">
            <a:avLst>
              <a:gd name="adj1" fmla="val -75000"/>
              <a:gd name="adj2" fmla="val 52147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>
            <a:off x="609601" y="1879164"/>
            <a:ext cx="1600199" cy="692587"/>
          </a:xfrm>
          <a:prstGeom prst="curvedConnector3">
            <a:avLst>
              <a:gd name="adj1" fmla="val 43541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31"/>
          <p:cNvCxnSpPr/>
          <p:nvPr/>
        </p:nvCxnSpPr>
        <p:spPr>
          <a:xfrm rot="16200000" flipH="1">
            <a:off x="-241518" y="2463581"/>
            <a:ext cx="2121339" cy="952503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31"/>
          <p:cNvCxnSpPr>
            <a:stCxn id="18" idx="0"/>
          </p:cNvCxnSpPr>
          <p:nvPr/>
        </p:nvCxnSpPr>
        <p:spPr>
          <a:xfrm rot="5400000" flipH="1" flipV="1">
            <a:off x="520481" y="1701583"/>
            <a:ext cx="292538" cy="647699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31"/>
          <p:cNvCxnSpPr>
            <a:stCxn id="18" idx="5"/>
          </p:cNvCxnSpPr>
          <p:nvPr/>
        </p:nvCxnSpPr>
        <p:spPr>
          <a:xfrm>
            <a:off x="609600" y="2302675"/>
            <a:ext cx="4648201" cy="383375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31"/>
          <p:cNvCxnSpPr>
            <a:stCxn id="18" idx="3"/>
          </p:cNvCxnSpPr>
          <p:nvPr/>
        </p:nvCxnSpPr>
        <p:spPr>
          <a:xfrm rot="16200000" flipH="1">
            <a:off x="523875" y="2333625"/>
            <a:ext cx="1428752" cy="1790701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31"/>
          <p:cNvCxnSpPr>
            <a:stCxn id="18" idx="0"/>
          </p:cNvCxnSpPr>
          <p:nvPr/>
        </p:nvCxnSpPr>
        <p:spPr>
          <a:xfrm rot="5400000" flipH="1" flipV="1">
            <a:off x="520481" y="1701583"/>
            <a:ext cx="292538" cy="647699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31"/>
          <p:cNvCxnSpPr>
            <a:stCxn id="18" idx="5"/>
          </p:cNvCxnSpPr>
          <p:nvPr/>
        </p:nvCxnSpPr>
        <p:spPr>
          <a:xfrm>
            <a:off x="609600" y="2302675"/>
            <a:ext cx="4648201" cy="383375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31"/>
          <p:cNvCxnSpPr>
            <a:stCxn id="18" idx="3"/>
          </p:cNvCxnSpPr>
          <p:nvPr/>
        </p:nvCxnSpPr>
        <p:spPr>
          <a:xfrm rot="16200000" flipH="1">
            <a:off x="523875" y="2333625"/>
            <a:ext cx="1428752" cy="1790701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oracle: how about collisions?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8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8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rgbClr val="FF8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hape 31"/>
          <p:cNvCxnSpPr>
            <a:stCxn id="15" idx="0"/>
          </p:cNvCxnSpPr>
          <p:nvPr/>
        </p:nvCxnSpPr>
        <p:spPr>
          <a:xfrm rot="5400000" flipH="1" flipV="1">
            <a:off x="314326" y="2200275"/>
            <a:ext cx="628650" cy="571501"/>
          </a:xfrm>
          <a:prstGeom prst="curvedConnector3">
            <a:avLst>
              <a:gd name="adj1" fmla="val 3942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31"/>
          <p:cNvCxnSpPr>
            <a:stCxn id="15" idx="3"/>
          </p:cNvCxnSpPr>
          <p:nvPr/>
        </p:nvCxnSpPr>
        <p:spPr>
          <a:xfrm flipV="1">
            <a:off x="609600" y="2514600"/>
            <a:ext cx="1447800" cy="458875"/>
          </a:xfrm>
          <a:prstGeom prst="curvedConnector3">
            <a:avLst>
              <a:gd name="adj1" fmla="val 6325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1"/>
          <p:cNvCxnSpPr>
            <a:stCxn id="15" idx="2"/>
          </p:cNvCxnSpPr>
          <p:nvPr/>
        </p:nvCxnSpPr>
        <p:spPr>
          <a:xfrm rot="16200000" flipH="1">
            <a:off x="2287676" y="1201824"/>
            <a:ext cx="1025353" cy="4914901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 don’t care!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honey badger don't ca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43" r="-35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Password Security </a:t>
            </a:r>
            <a:r>
              <a:rPr lang="en-US" sz="2600" dirty="0" smtClean="0"/>
              <a:t>[Schechter et al. ’10]</a:t>
            </a:r>
          </a:p>
          <a:p>
            <a:r>
              <a:rPr lang="en-US" sz="3000" dirty="0" smtClean="0"/>
              <a:t>Semantic Analytics </a:t>
            </a:r>
            <a:r>
              <a:rPr lang="en-US" sz="2600" dirty="0" smtClean="0"/>
              <a:t>[</a:t>
            </a:r>
            <a:r>
              <a:rPr lang="en-US" sz="2600" dirty="0" err="1" smtClean="0"/>
              <a:t>Goyal</a:t>
            </a:r>
            <a:r>
              <a:rPr lang="en-US" sz="2600" dirty="0" smtClean="0"/>
              <a:t> et al. ’11]</a:t>
            </a:r>
          </a:p>
          <a:p>
            <a:r>
              <a:rPr lang="en-US" sz="3000" dirty="0" smtClean="0"/>
              <a:t>Reputation Systems </a:t>
            </a:r>
            <a:r>
              <a:rPr lang="en-US" sz="2600" dirty="0" smtClean="0"/>
              <a:t>[Bahmani et al. ’11]</a:t>
            </a:r>
          </a:p>
          <a:p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hape 31"/>
          <p:cNvCxnSpPr>
            <a:stCxn id="15" idx="0"/>
          </p:cNvCxnSpPr>
          <p:nvPr/>
        </p:nvCxnSpPr>
        <p:spPr>
          <a:xfrm rot="5400000" flipH="1" flipV="1">
            <a:off x="314326" y="2200275"/>
            <a:ext cx="628650" cy="571501"/>
          </a:xfrm>
          <a:prstGeom prst="curvedConnector3">
            <a:avLst>
              <a:gd name="adj1" fmla="val 3942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31"/>
          <p:cNvCxnSpPr>
            <a:stCxn id="15" idx="3"/>
          </p:cNvCxnSpPr>
          <p:nvPr/>
        </p:nvCxnSpPr>
        <p:spPr>
          <a:xfrm flipV="1">
            <a:off x="609600" y="2514600"/>
            <a:ext cx="1447800" cy="458875"/>
          </a:xfrm>
          <a:prstGeom prst="curvedConnector3">
            <a:avLst>
              <a:gd name="adj1" fmla="val 6325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1"/>
          <p:cNvCxnSpPr>
            <a:stCxn id="15" idx="2"/>
          </p:cNvCxnSpPr>
          <p:nvPr/>
        </p:nvCxnSpPr>
        <p:spPr>
          <a:xfrm rot="16200000" flipH="1">
            <a:off x="2287676" y="1201824"/>
            <a:ext cx="1025353" cy="4914901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6202" y="3435787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6202" y="3435787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hape 31"/>
          <p:cNvCxnSpPr/>
          <p:nvPr/>
        </p:nvCxnSpPr>
        <p:spPr>
          <a:xfrm flipV="1">
            <a:off x="342902" y="1879162"/>
            <a:ext cx="6057901" cy="1556627"/>
          </a:xfrm>
          <a:prstGeom prst="curvedConnector3">
            <a:avLst>
              <a:gd name="adj1" fmla="val 905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31"/>
          <p:cNvCxnSpPr>
            <a:stCxn id="19" idx="4"/>
          </p:cNvCxnSpPr>
          <p:nvPr/>
        </p:nvCxnSpPr>
        <p:spPr>
          <a:xfrm rot="5400000" flipH="1" flipV="1">
            <a:off x="838200" y="2286000"/>
            <a:ext cx="1143000" cy="1600200"/>
          </a:xfrm>
          <a:prstGeom prst="curvedConnector4">
            <a:avLst>
              <a:gd name="adj1" fmla="val 19886"/>
              <a:gd name="adj2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1"/>
          <p:cNvCxnSpPr>
            <a:stCxn id="19" idx="3"/>
          </p:cNvCxnSpPr>
          <p:nvPr/>
        </p:nvCxnSpPr>
        <p:spPr>
          <a:xfrm rot="16200000" flipH="1">
            <a:off x="514351" y="3486150"/>
            <a:ext cx="342900" cy="6858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+1+1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3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rgbClr val="CCFF3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CCFF33"/>
                          </a:solidFill>
                        </a:rPr>
                        <a:t>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dirty="0" smtClean="0">
                          <a:solidFill>
                            <a:srgbClr val="CCFF33"/>
                          </a:solidFill>
                        </a:rPr>
                        <a:t>+1+1</a:t>
                      </a:r>
                      <a:r>
                        <a:rPr lang="en-US" sz="1200" b="1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(=0</a:t>
                      </a:r>
                      <a:r>
                        <a:rPr lang="en-US" sz="1200" b="1" baseline="0" dirty="0" smtClean="0">
                          <a:solidFill>
                            <a:srgbClr val="FF8E00"/>
                          </a:solidFill>
                        </a:rPr>
                        <a:t>+1</a:t>
                      </a:r>
                      <a:r>
                        <a:rPr lang="en-US" sz="1200" b="1" baseline="0" dirty="0" smtClean="0">
                          <a:solidFill>
                            <a:srgbClr val="3399FF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6202" y="3435787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hape 31"/>
          <p:cNvCxnSpPr/>
          <p:nvPr/>
        </p:nvCxnSpPr>
        <p:spPr>
          <a:xfrm flipV="1">
            <a:off x="342902" y="1879162"/>
            <a:ext cx="6057901" cy="1556627"/>
          </a:xfrm>
          <a:prstGeom prst="curvedConnector3">
            <a:avLst>
              <a:gd name="adj1" fmla="val 905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31"/>
          <p:cNvCxnSpPr>
            <a:stCxn id="19" idx="4"/>
          </p:cNvCxnSpPr>
          <p:nvPr/>
        </p:nvCxnSpPr>
        <p:spPr>
          <a:xfrm rot="5400000" flipH="1" flipV="1">
            <a:off x="838200" y="2286000"/>
            <a:ext cx="1143000" cy="1600200"/>
          </a:xfrm>
          <a:prstGeom prst="curvedConnector4">
            <a:avLst>
              <a:gd name="adj1" fmla="val 19886"/>
              <a:gd name="adj2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1"/>
          <p:cNvCxnSpPr>
            <a:stCxn id="19" idx="3"/>
          </p:cNvCxnSpPr>
          <p:nvPr/>
        </p:nvCxnSpPr>
        <p:spPr>
          <a:xfrm rot="16200000" flipH="1">
            <a:off x="514351" y="3486150"/>
            <a:ext cx="342900" cy="6858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oracle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3 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6202" y="3435787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 oracle query: Minimum counter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57350"/>
          <a:ext cx="7772400" cy="285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057400"/>
                <a:gridCol w="1143000"/>
                <a:gridCol w="1143000"/>
                <a:gridCol w="11430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3</a:t>
                      </a: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baseline="0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90795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965102"/>
            <a:ext cx="15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3399FF"/>
                </a:solidFill>
              </a:rPr>
              <a:t>.</a:t>
            </a:r>
          </a:p>
          <a:p>
            <a:r>
              <a:rPr lang="en-US" b="1" dirty="0">
                <a:solidFill>
                  <a:srgbClr val="3399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2857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endParaRPr lang="en-US" sz="2400" b="1" dirty="0"/>
          </a:p>
        </p:txBody>
      </p:sp>
      <p:sp>
        <p:nvSpPr>
          <p:cNvPr id="28" name="Left Brace 27"/>
          <p:cNvSpPr/>
          <p:nvPr/>
        </p:nvSpPr>
        <p:spPr>
          <a:xfrm flipH="1">
            <a:off x="8534400" y="1657350"/>
            <a:ext cx="374140" cy="2850713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Left Brace 28"/>
          <p:cNvSpPr/>
          <p:nvPr/>
        </p:nvSpPr>
        <p:spPr>
          <a:xfrm rot="16200000">
            <a:off x="4448176" y="828675"/>
            <a:ext cx="400049" cy="7772400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TextBox 29"/>
          <p:cNvSpPr txBox="1"/>
          <p:nvPr/>
        </p:nvSpPr>
        <p:spPr>
          <a:xfrm>
            <a:off x="4495800" y="47972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endParaRPr lang="en-US" sz="2400" b="1" dirty="0"/>
          </a:p>
        </p:txBody>
      </p:sp>
      <p:sp>
        <p:nvSpPr>
          <p:cNvPr id="14" name="Isosceles Triangle 13"/>
          <p:cNvSpPr/>
          <p:nvPr/>
        </p:nvSpPr>
        <p:spPr>
          <a:xfrm>
            <a:off x="76202" y="1657350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76202" y="2171700"/>
            <a:ext cx="533399" cy="342900"/>
          </a:xfrm>
          <a:prstGeom prst="pentagon">
            <a:avLst/>
          </a:prstGeom>
          <a:solidFill>
            <a:srgbClr val="FF2C3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6202" y="2800350"/>
            <a:ext cx="533399" cy="346249"/>
          </a:xfrm>
          <a:prstGeom prst="diamond">
            <a:avLst/>
          </a:prstGeom>
          <a:solidFill>
            <a:srgbClr val="FF8E00"/>
          </a:solidFill>
          <a:ln>
            <a:solidFill>
              <a:srgbClr val="FF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6202" y="3435787"/>
            <a:ext cx="533399" cy="221813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hape 31"/>
          <p:cNvCxnSpPr/>
          <p:nvPr/>
        </p:nvCxnSpPr>
        <p:spPr>
          <a:xfrm flipV="1">
            <a:off x="342902" y="1879162"/>
            <a:ext cx="6057901" cy="1556627"/>
          </a:xfrm>
          <a:prstGeom prst="curvedConnector3">
            <a:avLst>
              <a:gd name="adj1" fmla="val 905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31"/>
          <p:cNvCxnSpPr>
            <a:stCxn id="19" idx="4"/>
          </p:cNvCxnSpPr>
          <p:nvPr/>
        </p:nvCxnSpPr>
        <p:spPr>
          <a:xfrm rot="5400000" flipH="1" flipV="1">
            <a:off x="838200" y="2286000"/>
            <a:ext cx="1143000" cy="1600200"/>
          </a:xfrm>
          <a:prstGeom prst="curvedConnector4">
            <a:avLst>
              <a:gd name="adj1" fmla="val 19886"/>
              <a:gd name="adj2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1"/>
          <p:cNvCxnSpPr>
            <a:stCxn id="19" idx="3"/>
          </p:cNvCxnSpPr>
          <p:nvPr/>
        </p:nvCxnSpPr>
        <p:spPr>
          <a:xfrm rot="16200000" flipH="1">
            <a:off x="514351" y="3486150"/>
            <a:ext cx="342900" cy="6858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oracle: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b="1" dirty="0" err="1" smtClean="0">
                <a:solidFill>
                  <a:schemeClr val="accent1"/>
                </a:solidFill>
              </a:rPr>
              <a:t>d,</a:t>
            </a:r>
            <a:r>
              <a:rPr lang="en-US" b="1" dirty="0" err="1" smtClean="0">
                <a:solidFill>
                  <a:srgbClr val="3399FF"/>
                </a:solidFill>
              </a:rPr>
              <a:t>w</a:t>
            </a:r>
            <a:r>
              <a:rPr lang="en-US" b="1" dirty="0" smtClean="0">
                <a:solidFill>
                  <a:srgbClr val="3399FF"/>
                </a:solidFill>
              </a:rPr>
              <a:t> </a:t>
            </a:r>
            <a:r>
              <a:rPr lang="en-US" dirty="0" smtClean="0"/>
              <a:t>“properly” leads to “tiny” errors in frequencies with “very large” probability</a:t>
            </a:r>
          </a:p>
          <a:p>
            <a:endParaRPr lang="en-US" dirty="0" smtClean="0"/>
          </a:p>
          <a:p>
            <a:r>
              <a:rPr lang="en-US" dirty="0" smtClean="0"/>
              <a:t>Formally, at most </a:t>
            </a:r>
            <a:r>
              <a:rPr lang="en-US" dirty="0" err="1" smtClean="0">
                <a:solidFill>
                  <a:schemeClr val="accent1"/>
                </a:solidFill>
              </a:rPr>
              <a:t>ε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error with probability </a:t>
            </a:r>
            <a:r>
              <a:rPr lang="en-US" dirty="0" smtClean="0">
                <a:solidFill>
                  <a:srgbClr val="3399FF"/>
                </a:solidFill>
              </a:rPr>
              <a:t>1-δ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4071937"/>
          <a:ext cx="4525596" cy="633413"/>
        </p:xfrm>
        <a:graphic>
          <a:graphicData uri="http://schemas.openxmlformats.org/presentationml/2006/ole">
            <p:oleObj spid="_x0000_s247810" name="Equation" r:id="rId3" imgW="13843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err="1" smtClean="0">
                <a:solidFill>
                  <a:schemeClr val="accent1"/>
                </a:solidFill>
              </a:rPr>
              <a:t>w</a:t>
            </a:r>
            <a:r>
              <a:rPr lang="en-US" b="1" dirty="0" smtClean="0">
                <a:solidFill>
                  <a:schemeClr val="accent1"/>
                </a:solidFill>
              </a:rPr>
              <a:t>=270,000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3399FF"/>
                </a:solidFill>
              </a:rPr>
              <a:t>d</a:t>
            </a:r>
            <a:r>
              <a:rPr lang="en-US" b="1" dirty="0" smtClean="0">
                <a:solidFill>
                  <a:srgbClr val="3399FF"/>
                </a:solidFill>
              </a:rPr>
              <a:t>=14</a:t>
            </a:r>
            <a:r>
              <a:rPr lang="en-US" dirty="0" smtClean="0"/>
              <a:t>, error in frequencies less than </a:t>
            </a:r>
            <a:r>
              <a:rPr lang="en-US" b="1" dirty="0" smtClean="0">
                <a:solidFill>
                  <a:srgbClr val="3399FF"/>
                </a:solidFill>
              </a:rPr>
              <a:t>10</a:t>
            </a:r>
            <a:r>
              <a:rPr lang="en-US" b="1" baseline="30000" dirty="0" smtClean="0">
                <a:solidFill>
                  <a:srgbClr val="3399FF"/>
                </a:solidFill>
              </a:rPr>
              <a:t>-5</a:t>
            </a:r>
            <a:r>
              <a:rPr lang="en-US" b="1" dirty="0" smtClean="0">
                <a:solidFill>
                  <a:srgbClr val="3399FF"/>
                </a:solidFill>
              </a:rPr>
              <a:t> = 0.00001 </a:t>
            </a:r>
            <a:r>
              <a:rPr lang="en-US" dirty="0" smtClean="0"/>
              <a:t>with probability </a:t>
            </a:r>
            <a:r>
              <a:rPr lang="en-US" b="1" dirty="0" smtClean="0">
                <a:solidFill>
                  <a:srgbClr val="3399FF"/>
                </a:solidFill>
              </a:rPr>
              <a:t>1-10</a:t>
            </a:r>
            <a:r>
              <a:rPr lang="en-US" b="1" baseline="30000" dirty="0" smtClean="0">
                <a:solidFill>
                  <a:srgbClr val="3399FF"/>
                </a:solidFill>
              </a:rPr>
              <a:t>-6</a:t>
            </a:r>
            <a:r>
              <a:rPr lang="en-US" b="1" dirty="0" smtClean="0">
                <a:solidFill>
                  <a:srgbClr val="3399FF"/>
                </a:solidFill>
              </a:rPr>
              <a:t> = 0.999999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oracle: Magic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Guarantee independent of number of passwords</a:t>
            </a:r>
          </a:p>
          <a:p>
            <a:r>
              <a:rPr lang="en-US" sz="3000" dirty="0" smtClean="0"/>
              <a:t>Example: Fit (approximate) counts of </a:t>
            </a:r>
            <a:r>
              <a:rPr lang="en-US" sz="3000" b="1" dirty="0" smtClean="0">
                <a:solidFill>
                  <a:srgbClr val="3399FF"/>
                </a:solidFill>
              </a:rPr>
              <a:t>100M </a:t>
            </a:r>
            <a:r>
              <a:rPr lang="en-US" sz="3000" dirty="0" smtClean="0"/>
              <a:t>passwords in less than </a:t>
            </a:r>
            <a:r>
              <a:rPr lang="en-US" sz="3000" b="1" dirty="0" smtClean="0">
                <a:solidFill>
                  <a:srgbClr val="3399FF"/>
                </a:solidFill>
              </a:rPr>
              <a:t>4M </a:t>
            </a:r>
            <a:r>
              <a:rPr lang="en-US" sz="3000" dirty="0" smtClean="0"/>
              <a:t>counters!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Crystal_Ball_by_Ere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2971800"/>
            <a:ext cx="5333999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CM oracle is stolen?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b="1" dirty="0" err="1" smtClean="0">
                <a:solidFill>
                  <a:srgbClr val="3399FF"/>
                </a:solidFill>
              </a:rPr>
              <a:t>d</a:t>
            </a:r>
            <a:r>
              <a:rPr lang="en-US" b="1" dirty="0" smtClean="0">
                <a:solidFill>
                  <a:srgbClr val="3399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3399FF"/>
                </a:solidFill>
              </a:rPr>
              <a:t>w</a:t>
            </a:r>
            <a:r>
              <a:rPr lang="en-US" b="1" dirty="0" smtClean="0">
                <a:solidFill>
                  <a:srgbClr val="3399FF"/>
                </a:solidFill>
              </a:rPr>
              <a:t> </a:t>
            </a:r>
            <a:r>
              <a:rPr lang="en-US" dirty="0" smtClean="0"/>
              <a:t>small enough to ensure a </a:t>
            </a:r>
            <a:r>
              <a:rPr lang="en-US" b="1" dirty="0" smtClean="0">
                <a:solidFill>
                  <a:schemeClr val="accent6"/>
                </a:solidFill>
              </a:rPr>
              <a:t>minimum false positive rate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Trouble users just a little bit, but confound attackers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Password Security </a:t>
            </a:r>
            <a:r>
              <a:rPr lang="en-US" sz="2600" dirty="0" smtClean="0"/>
              <a:t>[Schechter et al. ’10]</a:t>
            </a:r>
          </a:p>
          <a:p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Semantic Analytics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en-US" sz="2600" dirty="0" err="1" smtClean="0">
                <a:solidFill>
                  <a:schemeClr val="tx1">
                    <a:lumMod val="50000"/>
                  </a:schemeClr>
                </a:solidFill>
              </a:rPr>
              <a:t>Goyal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 et al. ’11]</a:t>
            </a:r>
          </a:p>
          <a:p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Reputation Systems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[Bahmani et al. ’11]</a:t>
            </a:r>
          </a:p>
          <a:p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Conclusion</a:t>
            </a:r>
            <a:endParaRPr lang="en-US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</a:t>
            </a:r>
            <a:r>
              <a:rPr lang="en-US" strike="sngStrike" dirty="0" smtClean="0">
                <a:solidFill>
                  <a:srgbClr val="FF33FF"/>
                </a:solidFill>
              </a:rPr>
              <a:t>oracle </a:t>
            </a:r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memory</a:t>
            </a:r>
          </a:p>
          <a:p>
            <a:pPr lvl="1"/>
            <a:r>
              <a:rPr lang="en-US" dirty="0" smtClean="0"/>
              <a:t>remember only what matters</a:t>
            </a:r>
          </a:p>
          <a:p>
            <a:r>
              <a:rPr lang="en-US" dirty="0" smtClean="0"/>
              <a:t>Quick updates</a:t>
            </a:r>
          </a:p>
          <a:p>
            <a:r>
              <a:rPr lang="en-US" dirty="0" smtClean="0"/>
              <a:t>Quick queries</a:t>
            </a:r>
          </a:p>
          <a:p>
            <a:endParaRPr lang="en-US" dirty="0" smtClean="0"/>
          </a:p>
          <a:p>
            <a:r>
              <a:rPr lang="en-US" dirty="0" smtClean="0"/>
              <a:t>That’s the definition of a sketch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of numbers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t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SUM sketch: running sum</a:t>
            </a:r>
          </a:p>
          <a:p>
            <a:r>
              <a:rPr lang="en-US" dirty="0" smtClean="0"/>
              <a:t>AVG sketch: (running sum, count)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Stream of sensory observations</a:t>
            </a:r>
          </a:p>
          <a:p>
            <a:r>
              <a:rPr lang="en-US" sz="2800" dirty="0" smtClean="0"/>
              <a:t>Remember only parts of observations</a:t>
            </a:r>
          </a:p>
          <a:p>
            <a:r>
              <a:rPr lang="en-US" sz="2800" dirty="0" smtClean="0"/>
              <a:t>Still function properly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Everyone is doing it! </a:t>
            </a:r>
            <a:r>
              <a:rPr lang="en-US" sz="2400" dirty="0" smtClean="0"/>
              <a:t>[</a:t>
            </a:r>
            <a:r>
              <a:rPr lang="en-US" sz="2400" dirty="0" err="1" smtClean="0"/>
              <a:t>Muthukrishnan</a:t>
            </a:r>
            <a:r>
              <a:rPr lang="en-US" sz="2400" dirty="0" smtClean="0"/>
              <a:t>, 2005]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Proyecto-Blue-Brain-el-cerebro-artificia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00400"/>
            <a:ext cx="42672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7F7F7F"/>
                </a:solidFill>
              </a:rPr>
              <a:t>Password Security </a:t>
            </a:r>
            <a:r>
              <a:rPr lang="en-US" sz="2600" dirty="0" smtClean="0">
                <a:solidFill>
                  <a:srgbClr val="7F7F7F"/>
                </a:solidFill>
              </a:rPr>
              <a:t>[Schechter et al. ’10]</a:t>
            </a:r>
          </a:p>
          <a:p>
            <a:r>
              <a:rPr lang="en-US" sz="3000" dirty="0" smtClean="0"/>
              <a:t>Semantic Analytics </a:t>
            </a:r>
            <a:r>
              <a:rPr lang="en-US" sz="2600" dirty="0" smtClean="0"/>
              <a:t>[</a:t>
            </a:r>
            <a:r>
              <a:rPr lang="en-US" sz="2600" dirty="0" err="1" smtClean="0"/>
              <a:t>Goyal</a:t>
            </a:r>
            <a:r>
              <a:rPr lang="en-US" sz="2600" dirty="0" smtClean="0"/>
              <a:t> et al. ’11]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Reputation Systems </a:t>
            </a:r>
            <a:r>
              <a:rPr lang="en-US" sz="2600" dirty="0" smtClean="0">
                <a:solidFill>
                  <a:srgbClr val="7F7F7F"/>
                </a:solidFill>
              </a:rPr>
              <a:t>[Bahmani et al. ’11]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Conclusion</a:t>
            </a:r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word used more in a positive or a negative sense?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appy-sad-fa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43150"/>
            <a:ext cx="406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Positive or negative?</a:t>
            </a:r>
            <a:endParaRPr lang="en-US" dirty="0"/>
          </a:p>
        </p:txBody>
      </p:sp>
      <p:pic>
        <p:nvPicPr>
          <p:cNvPr id="17" name="Content Placeholder 16" descr="figure_conversation_bubble_image_500_cl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600" r="-68600"/>
          <a:stretch>
            <a:fillRect/>
          </a:stretch>
        </p:blipFill>
        <p:spPr>
          <a:xfrm>
            <a:off x="1447800" y="1257300"/>
            <a:ext cx="7239000" cy="1943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>
            <a:off x="2539804" y="2343150"/>
            <a:ext cx="7239000" cy="1943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7254" y="2306419"/>
            <a:ext cx="234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89033"/>
                </a:solidFill>
              </a:rPr>
              <a:t>***nice***</a:t>
            </a:r>
          </a:p>
          <a:p>
            <a:r>
              <a:rPr lang="en-US" dirty="0" smtClean="0">
                <a:solidFill>
                  <a:srgbClr val="289033"/>
                </a:solidFill>
              </a:rPr>
              <a:t>*</a:t>
            </a:r>
            <a:r>
              <a:rPr lang="en-US" dirty="0" err="1" smtClean="0">
                <a:solidFill>
                  <a:srgbClr val="289033"/>
                </a:solidFill>
              </a:rPr>
              <a:t>myPhone</a:t>
            </a:r>
            <a:r>
              <a:rPr lang="en-US" dirty="0" smtClean="0">
                <a:solidFill>
                  <a:srgbClr val="289033"/>
                </a:solidFill>
              </a:rPr>
              <a:t>***</a:t>
            </a:r>
            <a:endParaRPr lang="en-US" dirty="0">
              <a:solidFill>
                <a:srgbClr val="289033"/>
              </a:solidFill>
            </a:endParaRPr>
          </a:p>
        </p:txBody>
      </p:sp>
      <p:pic>
        <p:nvPicPr>
          <p:cNvPr id="28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 flipH="1">
            <a:off x="4343400" y="1257300"/>
            <a:ext cx="6908996" cy="1943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532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89033"/>
                </a:solidFill>
              </a:rPr>
              <a:t>myPhone</a:t>
            </a:r>
            <a:r>
              <a:rPr lang="en-US" dirty="0" smtClean="0">
                <a:solidFill>
                  <a:srgbClr val="289033"/>
                </a:solidFill>
              </a:rPr>
              <a:t>**great*</a:t>
            </a:r>
            <a:endParaRPr lang="en-US" dirty="0">
              <a:solidFill>
                <a:srgbClr val="2890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12763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**</a:t>
            </a:r>
            <a:r>
              <a:rPr lang="en-US" dirty="0" err="1" smtClean="0">
                <a:solidFill>
                  <a:schemeClr val="accent1"/>
                </a:solidFill>
              </a:rPr>
              <a:t>myPhone</a:t>
            </a:r>
            <a:r>
              <a:rPr lang="en-US" dirty="0" smtClean="0">
                <a:solidFill>
                  <a:schemeClr val="accent1"/>
                </a:solidFill>
              </a:rPr>
              <a:t>***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6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 flipH="1">
            <a:off x="-914694" y="2474058"/>
            <a:ext cx="6908996" cy="1943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47800" y="245881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89033"/>
                </a:solidFill>
              </a:rPr>
              <a:t>**excellent**</a:t>
            </a:r>
            <a:r>
              <a:rPr lang="en-US" dirty="0" err="1" smtClean="0">
                <a:solidFill>
                  <a:srgbClr val="289033"/>
                </a:solidFill>
              </a:rPr>
              <a:t>myPhone</a:t>
            </a:r>
            <a:r>
              <a:rPr lang="en-US" dirty="0" smtClean="0">
                <a:solidFill>
                  <a:srgbClr val="289033"/>
                </a:solidFill>
              </a:rPr>
              <a:t>***</a:t>
            </a:r>
            <a:endParaRPr lang="en-US" dirty="0">
              <a:solidFill>
                <a:srgbClr val="289033"/>
              </a:solidFill>
            </a:endParaRPr>
          </a:p>
        </p:txBody>
      </p:sp>
      <p:pic>
        <p:nvPicPr>
          <p:cNvPr id="36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 flipH="1">
            <a:off x="-1676400" y="3219450"/>
            <a:ext cx="6908996" cy="19431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85800" y="322081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 bad **** **</a:t>
            </a:r>
            <a:r>
              <a:rPr lang="en-US" dirty="0" err="1" smtClean="0">
                <a:solidFill>
                  <a:srgbClr val="FF0000"/>
                </a:solidFill>
              </a:rPr>
              <a:t>myPhone</a:t>
            </a:r>
            <a:r>
              <a:rPr lang="en-US" dirty="0" smtClean="0">
                <a:solidFill>
                  <a:srgbClr val="FF0000"/>
                </a:solidFill>
              </a:rPr>
              <a:t> **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>
            <a:off x="-1905000" y="1371600"/>
            <a:ext cx="7239000" cy="19431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9200" y="139201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myPhone</a:t>
            </a:r>
            <a:r>
              <a:rPr lang="en-US" dirty="0" smtClean="0">
                <a:solidFill>
                  <a:srgbClr val="FF0000"/>
                </a:solidFill>
              </a:rPr>
              <a:t>*****terrible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" name="Content Placeholder 16" descr="figure_conversation_bubble_image_500_clr.png"/>
          <p:cNvPicPr>
            <a:picLocks noChangeAspect="1"/>
          </p:cNvPicPr>
          <p:nvPr/>
        </p:nvPicPr>
        <p:blipFill>
          <a:blip r:embed="rId2"/>
          <a:srcRect l="-68600" r="-68600"/>
          <a:stretch>
            <a:fillRect/>
          </a:stretch>
        </p:blipFill>
        <p:spPr>
          <a:xfrm flipH="1">
            <a:off x="3835204" y="3295650"/>
            <a:ext cx="6908996" cy="1943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19800" y="34216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89033"/>
                </a:solidFill>
              </a:rPr>
              <a:t>myPhone</a:t>
            </a:r>
            <a:r>
              <a:rPr lang="en-US" dirty="0" smtClean="0">
                <a:solidFill>
                  <a:srgbClr val="289033"/>
                </a:solidFill>
              </a:rPr>
              <a:t>**good*</a:t>
            </a:r>
            <a:endParaRPr lang="en-US" dirty="0">
              <a:solidFill>
                <a:srgbClr val="289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Co-occurrence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myPhone</a:t>
            </a:r>
            <a:r>
              <a:rPr lang="en-US" dirty="0" smtClean="0"/>
              <a:t> and words </a:t>
            </a:r>
            <a:r>
              <a:rPr lang="en-US" dirty="0" smtClean="0">
                <a:solidFill>
                  <a:srgbClr val="289033"/>
                </a:solidFill>
              </a:rPr>
              <a:t>good, great, nice, ...</a:t>
            </a:r>
          </a:p>
          <a:p>
            <a:r>
              <a:rPr lang="en-US" dirty="0" err="1" smtClean="0"/>
              <a:t>myPhone</a:t>
            </a:r>
            <a:r>
              <a:rPr lang="en-US" dirty="0" smtClean="0"/>
              <a:t> and words </a:t>
            </a:r>
            <a:r>
              <a:rPr lang="en-US" dirty="0" smtClean="0">
                <a:solidFill>
                  <a:srgbClr val="FF0000"/>
                </a:solidFill>
              </a:rPr>
              <a:t>bad, awful, terrible,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Co-occurrence counts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Statistical machine translation</a:t>
            </a:r>
          </a:p>
          <a:p>
            <a:r>
              <a:rPr lang="en-US" dirty="0" smtClean="0"/>
              <a:t>Spelling correction</a:t>
            </a:r>
          </a:p>
          <a:p>
            <a:r>
              <a:rPr lang="en-US" dirty="0" smtClean="0"/>
              <a:t>Part-of-speech tagging</a:t>
            </a:r>
          </a:p>
          <a:p>
            <a:r>
              <a:rPr lang="en-US" dirty="0" smtClean="0"/>
              <a:t>Paraphrasing</a:t>
            </a:r>
          </a:p>
          <a:p>
            <a:r>
              <a:rPr lang="en-US" dirty="0" smtClean="0"/>
              <a:t>Word sense disambiguation</a:t>
            </a:r>
          </a:p>
          <a:p>
            <a:r>
              <a:rPr lang="en-US" dirty="0" smtClean="0"/>
              <a:t>Language modeling</a:t>
            </a:r>
          </a:p>
          <a:p>
            <a:r>
              <a:rPr lang="en-US" dirty="0" smtClean="0"/>
              <a:t>Speech and character recognition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Co-occurrence counts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Large corpus of documents</a:t>
            </a:r>
          </a:p>
          <a:p>
            <a:pPr lvl="1"/>
            <a:r>
              <a:rPr lang="en-US" dirty="0" smtClean="0"/>
              <a:t>Tweet stream</a:t>
            </a:r>
          </a:p>
          <a:p>
            <a:pPr lvl="1"/>
            <a:r>
              <a:rPr lang="en-US" dirty="0" smtClean="0"/>
              <a:t>Web corpus</a:t>
            </a:r>
          </a:p>
          <a:p>
            <a:r>
              <a:rPr lang="en-US" dirty="0" smtClean="0"/>
              <a:t>Vocabulary </a:t>
            </a:r>
            <a:r>
              <a:rPr lang="en-US" dirty="0" smtClean="0">
                <a:solidFill>
                  <a:srgbClr val="3399FF"/>
                </a:solidFill>
              </a:rPr>
              <a:t>{w</a:t>
            </a:r>
            <a:r>
              <a:rPr lang="en-US" baseline="-25000" dirty="0" smtClean="0">
                <a:solidFill>
                  <a:srgbClr val="3399FF"/>
                </a:solidFill>
              </a:rPr>
              <a:t>1</a:t>
            </a:r>
            <a:r>
              <a:rPr lang="en-US" dirty="0" smtClean="0">
                <a:solidFill>
                  <a:srgbClr val="3399FF"/>
                </a:solidFill>
              </a:rPr>
              <a:t>,w</a:t>
            </a:r>
            <a:r>
              <a:rPr lang="en-US" baseline="-25000" dirty="0" smtClean="0">
                <a:solidFill>
                  <a:srgbClr val="3399FF"/>
                </a:solidFill>
              </a:rPr>
              <a:t>2</a:t>
            </a:r>
            <a:r>
              <a:rPr lang="en-US" dirty="0" smtClean="0">
                <a:solidFill>
                  <a:srgbClr val="3399FF"/>
                </a:solidFill>
              </a:rPr>
              <a:t>,…,</a:t>
            </a:r>
            <a:r>
              <a:rPr lang="en-US" dirty="0" err="1" smtClean="0">
                <a:solidFill>
                  <a:srgbClr val="3399FF"/>
                </a:solidFill>
              </a:rPr>
              <a:t>w</a:t>
            </a:r>
            <a:r>
              <a:rPr lang="en-US" baseline="-25000" dirty="0" err="1" smtClean="0">
                <a:solidFill>
                  <a:srgbClr val="3399FF"/>
                </a:solidFill>
              </a:rPr>
              <a:t>N</a:t>
            </a:r>
            <a:r>
              <a:rPr lang="en-US" dirty="0" smtClean="0">
                <a:solidFill>
                  <a:srgbClr val="3399FF"/>
                </a:solidFill>
              </a:rPr>
              <a:t>}</a:t>
            </a:r>
          </a:p>
          <a:p>
            <a:pPr lvl="1"/>
            <a:r>
              <a:rPr lang="en-US" dirty="0" smtClean="0"/>
              <a:t>English language: </a:t>
            </a:r>
            <a:r>
              <a:rPr lang="en-US" dirty="0" smtClean="0">
                <a:solidFill>
                  <a:schemeClr val="accent1"/>
                </a:solidFill>
              </a:rPr>
              <a:t>N≈10</a:t>
            </a:r>
            <a:r>
              <a:rPr lang="en-US" baseline="30000" dirty="0" smtClean="0">
                <a:solidFill>
                  <a:schemeClr val="accent1"/>
                </a:solidFill>
              </a:rPr>
              <a:t>5</a:t>
            </a:r>
          </a:p>
          <a:p>
            <a:pPr lvl="1"/>
            <a:r>
              <a:rPr lang="en-US" dirty="0" smtClean="0"/>
              <a:t>Web: </a:t>
            </a:r>
            <a:r>
              <a:rPr lang="en-US" dirty="0" smtClean="0">
                <a:solidFill>
                  <a:srgbClr val="3399FF"/>
                </a:solidFill>
              </a:rPr>
              <a:t>N≈10</a:t>
            </a:r>
            <a:r>
              <a:rPr lang="en-US" baseline="30000" dirty="0" smtClean="0">
                <a:solidFill>
                  <a:srgbClr val="3399FF"/>
                </a:solidFill>
              </a:rPr>
              <a:t>9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Goal:</a:t>
            </a:r>
            <a:r>
              <a:rPr lang="en-US" dirty="0" smtClean="0"/>
              <a:t> For any two words in the vocabulary, compute the number of documents containing both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Too many unique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[</a:t>
            </a:r>
            <a:r>
              <a:rPr lang="en-US" dirty="0" err="1" smtClean="0"/>
              <a:t>Goyal</a:t>
            </a:r>
            <a:r>
              <a:rPr lang="en-US" dirty="0" smtClean="0"/>
              <a:t> et al., 2010]: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78M </a:t>
            </a:r>
            <a:r>
              <a:rPr lang="en-US" dirty="0" smtClean="0"/>
              <a:t>word corpus of size </a:t>
            </a:r>
            <a:r>
              <a:rPr lang="en-US" dirty="0" smtClean="0">
                <a:solidFill>
                  <a:srgbClr val="3399FF"/>
                </a:solidFill>
              </a:rPr>
              <a:t>577MB</a:t>
            </a:r>
          </a:p>
          <a:p>
            <a:pPr lvl="1"/>
            <a:r>
              <a:rPr lang="en-US" dirty="0" smtClean="0">
                <a:solidFill>
                  <a:srgbClr val="3399FF"/>
                </a:solidFill>
              </a:rPr>
              <a:t>63K </a:t>
            </a:r>
            <a:r>
              <a:rPr lang="en-US" dirty="0" smtClean="0"/>
              <a:t>unique words</a:t>
            </a:r>
          </a:p>
          <a:p>
            <a:pPr lvl="1"/>
            <a:r>
              <a:rPr lang="en-US" dirty="0" smtClean="0">
                <a:solidFill>
                  <a:srgbClr val="3399FF"/>
                </a:solidFill>
              </a:rPr>
              <a:t>118M </a:t>
            </a:r>
            <a:r>
              <a:rPr lang="en-US" dirty="0" smtClean="0"/>
              <a:t>unique word pairs, </a:t>
            </a:r>
            <a:r>
              <a:rPr lang="en-US" dirty="0" smtClean="0">
                <a:solidFill>
                  <a:srgbClr val="3399FF"/>
                </a:solidFill>
              </a:rPr>
              <a:t>2GB </a:t>
            </a:r>
            <a:r>
              <a:rPr lang="en-US" dirty="0" smtClean="0"/>
              <a:t>to only store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selection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Length of 8 to 20</a:t>
            </a:r>
          </a:p>
          <a:p>
            <a:r>
              <a:rPr lang="en-US" dirty="0" smtClean="0"/>
              <a:t>Both letters  and numbers</a:t>
            </a:r>
          </a:p>
          <a:p>
            <a:r>
              <a:rPr lang="en-US" dirty="0" smtClean="0"/>
              <a:t>Both lower and upper case letters</a:t>
            </a:r>
          </a:p>
          <a:p>
            <a:r>
              <a:rPr lang="en-US" dirty="0" smtClean="0"/>
              <a:t>Non-alphanumeric characters</a:t>
            </a:r>
          </a:p>
          <a:p>
            <a:r>
              <a:rPr lang="en-US" dirty="0" smtClean="0"/>
              <a:t>A number between first and last character</a:t>
            </a:r>
          </a:p>
          <a:p>
            <a:r>
              <a:rPr lang="en-US" dirty="0" smtClean="0"/>
              <a:t>Not your dog’s name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Oh, by the way, change it once a month!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gets worse with larger corpus size</a:t>
            </a:r>
            <a:endParaRPr lang="en-US" dirty="0"/>
          </a:p>
        </p:txBody>
      </p:sp>
      <p:pic>
        <p:nvPicPr>
          <p:cNvPr id="6" name="Content Placeholder 5" descr="wordpai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537" r="-2253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1: Just </a:t>
            </a:r>
            <a:r>
              <a:rPr lang="en-US" dirty="0" err="1" smtClean="0"/>
              <a:t>Hadoop</a:t>
            </a:r>
            <a:r>
              <a:rPr lang="en-US" dirty="0" smtClean="0"/>
              <a:t>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all co-occurrence counts exactly</a:t>
            </a:r>
          </a:p>
          <a:p>
            <a:pPr lvl="1"/>
            <a:r>
              <a:rPr lang="en-US" sz="2000" dirty="0" smtClean="0"/>
              <a:t>Ref. [“Data-Intensive Text Processing with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”, Lin et al.]</a:t>
            </a:r>
          </a:p>
          <a:p>
            <a:r>
              <a:rPr lang="en-US" dirty="0" smtClean="0"/>
              <a:t>Problem: Too inefficient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yellow-elephant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38" y="2369470"/>
            <a:ext cx="3789362" cy="271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CM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CM sketch to track the counts of word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Crystal_Ball_by_Ere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28950"/>
            <a:ext cx="4572000" cy="203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2114550"/>
          <a:ext cx="3886200" cy="173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1028700"/>
                <a:gridCol w="571500"/>
                <a:gridCol w="571500"/>
                <a:gridCol w="571500"/>
              </a:tblGrid>
              <a:tr h="2925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2872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</a:txBody>
                  <a:tcPr marT="34290" marB="34290" anchor="ctr">
                    <a:noFill/>
                  </a:tcPr>
                </a:tc>
              </a:tr>
              <a:tr h="3160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58200" y="272415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</a:t>
            </a:r>
            <a:endParaRPr lang="en-US" sz="20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8118730" y="2114551"/>
            <a:ext cx="339470" cy="173735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Left Brace 12"/>
          <p:cNvSpPr/>
          <p:nvPr/>
        </p:nvSpPr>
        <p:spPr>
          <a:xfrm rot="16200000">
            <a:off x="5909756" y="2148398"/>
            <a:ext cx="448692" cy="388619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TextBox 13"/>
          <p:cNvSpPr txBox="1"/>
          <p:nvPr/>
        </p:nvSpPr>
        <p:spPr>
          <a:xfrm>
            <a:off x="5943600" y="42481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shoot a yellow elephant?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2114550"/>
          <a:ext cx="3886200" cy="173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1028700"/>
                <a:gridCol w="571500"/>
                <a:gridCol w="571500"/>
                <a:gridCol w="571500"/>
              </a:tblGrid>
              <a:tr h="2925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2872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</a:txBody>
                  <a:tcPr marT="34290" marB="34290" anchor="ctr">
                    <a:noFill/>
                  </a:tcPr>
                </a:tc>
              </a:tr>
              <a:tr h="3160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58200" y="272415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</a:t>
            </a:r>
            <a:endParaRPr lang="en-US" sz="20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8118730" y="2114551"/>
            <a:ext cx="339470" cy="173735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Left Brace 12"/>
          <p:cNvSpPr/>
          <p:nvPr/>
        </p:nvSpPr>
        <p:spPr>
          <a:xfrm rot="16200000">
            <a:off x="5909756" y="2148398"/>
            <a:ext cx="448692" cy="388619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TextBox 13"/>
          <p:cNvSpPr txBox="1"/>
          <p:nvPr/>
        </p:nvSpPr>
        <p:spPr>
          <a:xfrm>
            <a:off x="5943600" y="42481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14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(shoot, yellow)</a:t>
            </a: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2209800" y="2266950"/>
            <a:ext cx="2743200" cy="32266"/>
          </a:xfrm>
          <a:prstGeom prst="curvedConnector3">
            <a:avLst>
              <a:gd name="adj1" fmla="val 4864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2209800" y="2299216"/>
            <a:ext cx="4419600" cy="424934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2209800" y="2299216"/>
            <a:ext cx="2209800" cy="1339334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shoot a yellow elephant?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2114550"/>
          <a:ext cx="3886200" cy="173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1028700"/>
                <a:gridCol w="571500"/>
                <a:gridCol w="571500"/>
                <a:gridCol w="571500"/>
              </a:tblGrid>
              <a:tr h="2925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2872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</a:txBody>
                  <a:tcPr marT="34290" marB="34290" anchor="ctr">
                    <a:noFill/>
                  </a:tcPr>
                </a:tc>
              </a:tr>
              <a:tr h="3160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58200" y="272415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</a:t>
            </a:r>
            <a:endParaRPr lang="en-US" sz="20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8118730" y="2114551"/>
            <a:ext cx="339470" cy="173735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Left Brace 12"/>
          <p:cNvSpPr/>
          <p:nvPr/>
        </p:nvSpPr>
        <p:spPr>
          <a:xfrm rot="16200000">
            <a:off x="5909756" y="2148398"/>
            <a:ext cx="448692" cy="388619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TextBox 13"/>
          <p:cNvSpPr txBox="1"/>
          <p:nvPr/>
        </p:nvSpPr>
        <p:spPr>
          <a:xfrm>
            <a:off x="5943600" y="42481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14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(shoot, yellow)</a:t>
            </a:r>
          </a:p>
        </p:txBody>
      </p:sp>
      <p:cxnSp>
        <p:nvCxnSpPr>
          <p:cNvPr id="28" name="Curved Connector 27"/>
          <p:cNvCxnSpPr>
            <a:stCxn id="15" idx="3"/>
          </p:cNvCxnSpPr>
          <p:nvPr/>
        </p:nvCxnSpPr>
        <p:spPr>
          <a:xfrm>
            <a:off x="2209800" y="2996684"/>
            <a:ext cx="2209800" cy="641866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28120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(shoot, elephant)</a:t>
            </a:r>
          </a:p>
        </p:txBody>
      </p:sp>
      <p:cxnSp>
        <p:nvCxnSpPr>
          <p:cNvPr id="17" name="Curved Connector 16"/>
          <p:cNvCxnSpPr>
            <a:stCxn id="15" idx="3"/>
          </p:cNvCxnSpPr>
          <p:nvPr/>
        </p:nvCxnSpPr>
        <p:spPr>
          <a:xfrm flipV="1">
            <a:off x="2209800" y="2571750"/>
            <a:ext cx="2743200" cy="424934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5" idx="3"/>
          </p:cNvCxnSpPr>
          <p:nvPr/>
        </p:nvCxnSpPr>
        <p:spPr>
          <a:xfrm flipV="1">
            <a:off x="2209800" y="2271415"/>
            <a:ext cx="4267200" cy="725269"/>
          </a:xfrm>
          <a:prstGeom prst="curvedConnector3">
            <a:avLst>
              <a:gd name="adj1" fmla="val 27623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shoot a yellow elephant?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2114550"/>
          <a:ext cx="3886200" cy="173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1028700"/>
                <a:gridCol w="571500"/>
                <a:gridCol w="571500"/>
                <a:gridCol w="571500"/>
              </a:tblGrid>
              <a:tr h="2925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2872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</a:txBody>
                  <a:tcPr marT="34290" marB="34290" anchor="ctr">
                    <a:noFill/>
                  </a:tcPr>
                </a:tc>
              </a:tr>
              <a:tr h="3160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58200" y="272415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</a:t>
            </a:r>
            <a:endParaRPr lang="en-US" sz="20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8118730" y="2114551"/>
            <a:ext cx="339470" cy="173735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Left Brace 12"/>
          <p:cNvSpPr/>
          <p:nvPr/>
        </p:nvSpPr>
        <p:spPr>
          <a:xfrm rot="16200000">
            <a:off x="5909756" y="2148398"/>
            <a:ext cx="448692" cy="388619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TextBox 13"/>
          <p:cNvSpPr txBox="1"/>
          <p:nvPr/>
        </p:nvSpPr>
        <p:spPr>
          <a:xfrm>
            <a:off x="5943600" y="42481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14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(shoot, yellow)</a:t>
            </a:r>
          </a:p>
        </p:txBody>
      </p:sp>
      <p:cxnSp>
        <p:nvCxnSpPr>
          <p:cNvPr id="28" name="Curved Connector 27"/>
          <p:cNvCxnSpPr>
            <a:stCxn id="16" idx="3"/>
          </p:cNvCxnSpPr>
          <p:nvPr/>
        </p:nvCxnSpPr>
        <p:spPr>
          <a:xfrm>
            <a:off x="2209800" y="3682484"/>
            <a:ext cx="42672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28120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(shoot, elephant)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4978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8E00"/>
                </a:solidFill>
              </a:rPr>
              <a:t>(yellow, elephant)</a:t>
            </a:r>
          </a:p>
        </p:txBody>
      </p:sp>
      <p:cxnSp>
        <p:nvCxnSpPr>
          <p:cNvPr id="20" name="Curved Connector 19"/>
          <p:cNvCxnSpPr>
            <a:stCxn id="16" idx="3"/>
          </p:cNvCxnSpPr>
          <p:nvPr/>
        </p:nvCxnSpPr>
        <p:spPr>
          <a:xfrm flipV="1">
            <a:off x="2209800" y="2571750"/>
            <a:ext cx="5486400" cy="1110734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6" idx="3"/>
          </p:cNvCxnSpPr>
          <p:nvPr/>
        </p:nvCxnSpPr>
        <p:spPr>
          <a:xfrm flipV="1">
            <a:off x="2209800" y="2256651"/>
            <a:ext cx="2743200" cy="1425833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shoot a yellow elephant?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2114550"/>
          <a:ext cx="3886200" cy="173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1028700"/>
                <a:gridCol w="571500"/>
                <a:gridCol w="571500"/>
                <a:gridCol w="571500"/>
              </a:tblGrid>
              <a:tr h="2925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2872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4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99FF"/>
                          </a:solidFill>
                        </a:rPr>
                        <a:t>.</a:t>
                      </a:r>
                    </a:p>
                  </a:txBody>
                  <a:tcPr marT="34290" marB="34290" anchor="ctr">
                    <a:noFill/>
                  </a:tcPr>
                </a:tc>
              </a:tr>
              <a:tr h="3160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. </a:t>
                      </a:r>
                      <a:r>
                        <a:rPr lang="en-US" sz="1800" b="1" baseline="0" dirty="0" smtClean="0">
                          <a:solidFill>
                            <a:srgbClr val="3399FF"/>
                          </a:solidFill>
                        </a:rPr>
                        <a:t>     .      .</a:t>
                      </a:r>
                      <a:endParaRPr lang="en-US" sz="1800" b="1" dirty="0" smtClean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99FF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3399FF"/>
                        </a:solidFill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58200" y="272415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</a:t>
            </a:r>
            <a:endParaRPr lang="en-US" sz="20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8118730" y="2114551"/>
            <a:ext cx="339470" cy="173735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Left Brace 12"/>
          <p:cNvSpPr/>
          <p:nvPr/>
        </p:nvSpPr>
        <p:spPr>
          <a:xfrm rot="16200000">
            <a:off x="5909756" y="2148398"/>
            <a:ext cx="448692" cy="3886198"/>
          </a:xfrm>
          <a:prstGeom prst="leftBrace">
            <a:avLst>
              <a:gd name="adj1" fmla="val 35912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TextBox 13"/>
          <p:cNvSpPr txBox="1"/>
          <p:nvPr/>
        </p:nvSpPr>
        <p:spPr>
          <a:xfrm>
            <a:off x="5943600" y="42481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14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(shoot, yellow)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8120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(shoot, elephant)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4978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8E00"/>
                </a:solidFill>
              </a:rPr>
              <a:t>(yellow, elephant)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the CM sketch with the pairs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myPhone</a:t>
            </a:r>
            <a:r>
              <a:rPr lang="en-US" dirty="0" smtClean="0"/>
              <a:t>, good)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myPhone</a:t>
            </a:r>
            <a:r>
              <a:rPr lang="en-US" dirty="0" smtClean="0"/>
              <a:t>, nice)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myPhone</a:t>
            </a:r>
            <a:r>
              <a:rPr lang="en-US" dirty="0" smtClean="0"/>
              <a:t>, bad)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myPhone</a:t>
            </a:r>
            <a:r>
              <a:rPr lang="en-US" dirty="0" smtClean="0"/>
              <a:t>, terrible)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sketch: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store the word pairs themselves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30X </a:t>
            </a:r>
            <a:r>
              <a:rPr lang="en-US" dirty="0" smtClean="0"/>
              <a:t>less space (37GB corpus, almost no error) </a:t>
            </a:r>
            <a:r>
              <a:rPr lang="en-US" sz="2600" dirty="0" smtClean="0"/>
              <a:t>[</a:t>
            </a:r>
            <a:r>
              <a:rPr lang="en-US" sz="2600" dirty="0" err="1" smtClean="0"/>
              <a:t>Goyal</a:t>
            </a:r>
            <a:r>
              <a:rPr lang="en-US" sz="2600" dirty="0" smtClean="0"/>
              <a:t> et al., 2010]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Crystal_Ball_by_Ere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28950"/>
            <a:ext cx="4572000" cy="203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00150"/>
          <a:ext cx="8686800" cy="1842018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4343400"/>
                <a:gridCol w="4343400"/>
              </a:tblGrid>
              <a:tr h="4387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Rule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Consequence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Require minimum length</a:t>
                      </a:r>
                      <a:endParaRPr lang="en-US" sz="15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Use dictionary words, write down passwords</a:t>
                      </a:r>
                      <a:endParaRPr lang="en-US" sz="1500" dirty="0"/>
                    </a:p>
                  </a:txBody>
                  <a:tcPr marT="34290" marB="34290" anchor="ctr"/>
                </a:tc>
              </a:tr>
              <a:tr h="438746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Include special characters</a:t>
                      </a:r>
                      <a:endParaRPr lang="en-US" sz="15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</a:t>
                      </a:r>
                      <a:r>
                        <a:rPr lang="en-US" sz="1500" dirty="0" smtClean="0">
                          <a:sym typeface="Wingdings"/>
                        </a:rPr>
                        <a:t>3</a:t>
                      </a:r>
                      <a:r>
                        <a:rPr lang="en-US" sz="1500" baseline="0" dirty="0" smtClean="0">
                          <a:sym typeface="Wingdings"/>
                        </a:rPr>
                        <a:t>, </a:t>
                      </a:r>
                      <a:r>
                        <a:rPr lang="en-US" sz="1500" baseline="0" dirty="0" err="1" smtClean="0">
                          <a:sym typeface="Wingdings"/>
                        </a:rPr>
                        <a:t>a</a:t>
                      </a:r>
                      <a:r>
                        <a:rPr lang="en-US" sz="1500" baseline="0" dirty="0" smtClean="0">
                          <a:sym typeface="Wingdings"/>
                        </a:rPr>
                        <a:t>@,…</a:t>
                      </a:r>
                      <a:endParaRPr lang="en-US" sz="1500" dirty="0"/>
                    </a:p>
                  </a:txBody>
                  <a:tcPr marT="34290" marB="34290" anchor="ctr"/>
                </a:tc>
              </a:tr>
              <a:tr h="4387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 simple character replacements</a:t>
                      </a:r>
                      <a:endParaRPr lang="en-US" sz="15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#</a:t>
                      </a:r>
                      <a:r>
                        <a:rPr lang="en-US" sz="1500" dirty="0" err="1" smtClean="0">
                          <a:sym typeface="Wingdings"/>
                        </a:rPr>
                        <a:t>{lb</a:t>
                      </a:r>
                      <a:r>
                        <a:rPr lang="en-US" sz="1500" dirty="0" smtClean="0">
                          <a:sym typeface="Wingdings"/>
                        </a:rPr>
                        <a:t>, hash}, ^</a:t>
                      </a:r>
                      <a:r>
                        <a:rPr lang="en-US" sz="1500" dirty="0" err="1" smtClean="0">
                          <a:sym typeface="Wingdings"/>
                        </a:rPr>
                        <a:t>{hat</a:t>
                      </a:r>
                      <a:r>
                        <a:rPr lang="en-US" sz="1500" dirty="0" smtClean="0">
                          <a:sym typeface="Wingdings"/>
                        </a:rPr>
                        <a:t>,</a:t>
                      </a:r>
                      <a:r>
                        <a:rPr lang="en-US" sz="1500" baseline="0" dirty="0" smtClean="0">
                          <a:sym typeface="Wingdings"/>
                        </a:rPr>
                        <a:t> top</a:t>
                      </a:r>
                      <a:r>
                        <a:rPr lang="en-US" sz="1500" dirty="0" smtClean="0">
                          <a:sym typeface="Wingdings"/>
                        </a:rPr>
                        <a:t>}, ...</a:t>
                      </a:r>
                      <a:endParaRPr lang="en-US" sz="15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6" name="Picture 5" descr="cat_and_m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64" y="3200400"/>
            <a:ext cx="3208337" cy="194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7F7F7F"/>
                </a:solidFill>
              </a:rPr>
              <a:t>Password Security </a:t>
            </a:r>
            <a:r>
              <a:rPr lang="en-US" sz="2600" dirty="0" smtClean="0">
                <a:solidFill>
                  <a:srgbClr val="7F7F7F"/>
                </a:solidFill>
              </a:rPr>
              <a:t>[Schechter et al. ’10]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Semantic Analytics </a:t>
            </a:r>
            <a:r>
              <a:rPr lang="en-US" sz="2600" dirty="0" smtClean="0">
                <a:solidFill>
                  <a:srgbClr val="7F7F7F"/>
                </a:solidFill>
              </a:rPr>
              <a:t>[</a:t>
            </a:r>
            <a:r>
              <a:rPr lang="en-US" sz="2600" dirty="0" err="1" smtClean="0">
                <a:solidFill>
                  <a:srgbClr val="7F7F7F"/>
                </a:solidFill>
              </a:rPr>
              <a:t>Goyal</a:t>
            </a:r>
            <a:r>
              <a:rPr lang="en-US" sz="2600" dirty="0" smtClean="0">
                <a:solidFill>
                  <a:srgbClr val="7F7F7F"/>
                </a:solidFill>
              </a:rPr>
              <a:t> et al. ’11]</a:t>
            </a:r>
          </a:p>
          <a:p>
            <a:r>
              <a:rPr lang="en-US" sz="3000" dirty="0" smtClean="0"/>
              <a:t>Reputation Systems </a:t>
            </a:r>
            <a:r>
              <a:rPr lang="en-US" sz="2600" dirty="0" smtClean="0"/>
              <a:t>[Bahmani et al. ’11]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Conclusion</a:t>
            </a:r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 descr="WhoToFollow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084" r="-340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known reputation system </a:t>
            </a:r>
            <a:r>
              <a:rPr lang="en-US" sz="2600" dirty="0" smtClean="0"/>
              <a:t>[Page et al., 1998]</a:t>
            </a:r>
          </a:p>
          <a:p>
            <a:r>
              <a:rPr lang="en-US" dirty="0" smtClean="0"/>
              <a:t>Treats each link as an endorsement</a:t>
            </a:r>
          </a:p>
          <a:p>
            <a:r>
              <a:rPr lang="en-US" dirty="0" smtClean="0"/>
              <a:t>A node highly reputed if endorsed by many other such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descr="800px-PageRank-hi-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90087"/>
            <a:ext cx="4800600" cy="207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Goal: Computing </a:t>
            </a:r>
            <a:r>
              <a:rPr lang="en-US" sz="3900" dirty="0" err="1" smtClean="0"/>
              <a:t>PageRank</a:t>
            </a:r>
            <a:r>
              <a:rPr lang="en-US" sz="3900" dirty="0" smtClean="0"/>
              <a:t> on the fly</a:t>
            </a:r>
            <a:endParaRPr lang="en-US" sz="3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 edges arrive over time</a:t>
            </a:r>
          </a:p>
          <a:p>
            <a:pPr lvl="1"/>
            <a:r>
              <a:rPr lang="en-US" dirty="0" smtClean="0"/>
              <a:t>Friendships</a:t>
            </a:r>
          </a:p>
          <a:p>
            <a:pPr lvl="1"/>
            <a:r>
              <a:rPr lang="en-US" dirty="0" smtClean="0"/>
              <a:t>Social events</a:t>
            </a:r>
          </a:p>
          <a:p>
            <a:r>
              <a:rPr lang="en-US" dirty="0" smtClean="0"/>
              <a:t>Maintain an accurate estimate of </a:t>
            </a:r>
            <a:r>
              <a:rPr lang="en-US" dirty="0" err="1" smtClean="0"/>
              <a:t>PageRank</a:t>
            </a:r>
            <a:r>
              <a:rPr lang="en-US" dirty="0" smtClean="0"/>
              <a:t> of every node after each edge arrival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surfer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random surfer traverses the network</a:t>
            </a:r>
          </a:p>
          <a:p>
            <a:pPr lvl="1"/>
            <a:r>
              <a:rPr lang="en-US" dirty="0" smtClean="0"/>
              <a:t>Teleports to a completely random node with some probability </a:t>
            </a:r>
            <a:r>
              <a:rPr lang="en-US" dirty="0" err="1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 (e.g., </a:t>
            </a:r>
            <a:r>
              <a:rPr lang="en-US" dirty="0" err="1" smtClean="0"/>
              <a:t>ε</a:t>
            </a:r>
            <a:r>
              <a:rPr lang="en-US" dirty="0" smtClean="0"/>
              <a:t>=0.2) at each step</a:t>
            </a:r>
          </a:p>
          <a:p>
            <a:pPr lvl="1"/>
            <a:r>
              <a:rPr lang="en-US" dirty="0" smtClean="0"/>
              <a:t>Follows a random link otherwise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PageRank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stationary distribution of this walk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password = security?</a:t>
            </a:r>
            <a:endParaRPr lang="en-US" dirty="0"/>
          </a:p>
        </p:txBody>
      </p:sp>
      <p:pic>
        <p:nvPicPr>
          <p:cNvPr id="5" name="Content Placeholder 4" descr="PasswordNYTSnapsh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802" r="-24802"/>
          <a:stretch>
            <a:fillRect/>
          </a:stretch>
        </p:blipFill>
        <p:spPr>
          <a:xfrm>
            <a:off x="-1219200" y="1123950"/>
            <a:ext cx="11582400" cy="40073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3525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5808" y="1998643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396" y="1720475"/>
            <a:ext cx="7620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2571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39433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4095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914400" y="1428750"/>
            <a:ext cx="762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" idx="7"/>
            <a:endCxn id="16" idx="4"/>
          </p:cNvCxnSpPr>
          <p:nvPr/>
        </p:nvCxnSpPr>
        <p:spPr>
          <a:xfrm rot="5400000" flipH="1" flipV="1">
            <a:off x="813967" y="2179591"/>
            <a:ext cx="622674" cy="340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6" idx="2"/>
          </p:cNvCxnSpPr>
          <p:nvPr/>
        </p:nvCxnSpPr>
        <p:spPr>
          <a:xfrm flipV="1">
            <a:off x="1676400" y="1657350"/>
            <a:ext cx="685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3124200" y="165735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724400" y="1657350"/>
            <a:ext cx="1031408" cy="64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3"/>
          </p:cNvCxnSpPr>
          <p:nvPr/>
        </p:nvCxnSpPr>
        <p:spPr>
          <a:xfrm flipV="1">
            <a:off x="6517808" y="2240801"/>
            <a:ext cx="1036180" cy="6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0" idx="0"/>
          </p:cNvCxnSpPr>
          <p:nvPr/>
        </p:nvCxnSpPr>
        <p:spPr>
          <a:xfrm rot="5400000">
            <a:off x="6534061" y="2654014"/>
            <a:ext cx="1613275" cy="965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0" idx="1"/>
          </p:cNvCxnSpPr>
          <p:nvPr/>
        </p:nvCxnSpPr>
        <p:spPr>
          <a:xfrm rot="16200000" flipH="1">
            <a:off x="5740577" y="3184608"/>
            <a:ext cx="1513655" cy="18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1" idx="7"/>
          </p:cNvCxnSpPr>
          <p:nvPr/>
        </p:nvCxnSpPr>
        <p:spPr>
          <a:xfrm rot="5400000">
            <a:off x="3187326" y="1774358"/>
            <a:ext cx="788148" cy="9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2" idx="1"/>
          </p:cNvCxnSpPr>
          <p:nvPr/>
        </p:nvCxnSpPr>
        <p:spPr>
          <a:xfrm rot="16200000" flipH="1">
            <a:off x="3149226" y="1736258"/>
            <a:ext cx="788148" cy="1061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>
          <a:xfrm>
            <a:off x="3200400" y="287655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4" idx="7"/>
          </p:cNvCxnSpPr>
          <p:nvPr/>
        </p:nvCxnSpPr>
        <p:spPr>
          <a:xfrm rot="5400000">
            <a:off x="2844426" y="2955458"/>
            <a:ext cx="1092948" cy="136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16200000" flipH="1">
            <a:off x="4305300" y="3371850"/>
            <a:ext cx="762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3890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1312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2571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26082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40957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4400" y="3979843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19621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543800" y="170054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0194" y="3943350"/>
            <a:ext cx="7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39" name="Straight Connector 38"/>
          <p:cNvCxnSpPr>
            <a:stCxn id="14" idx="6"/>
            <a:endCxn id="13" idx="2"/>
          </p:cNvCxnSpPr>
          <p:nvPr/>
        </p:nvCxnSpPr>
        <p:spPr>
          <a:xfrm flipV="1">
            <a:off x="2819400" y="4248150"/>
            <a:ext cx="1676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5"/>
            <a:endCxn id="14" idx="1"/>
          </p:cNvCxnSpPr>
          <p:nvPr/>
        </p:nvCxnSpPr>
        <p:spPr>
          <a:xfrm rot="16200000" flipH="1">
            <a:off x="1015626" y="3031658"/>
            <a:ext cx="1092948" cy="1213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computation methods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Power Iteration: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Iterative linear algebraic method.</a:t>
            </a:r>
          </a:p>
          <a:p>
            <a:r>
              <a:rPr lang="en-US" b="1" dirty="0" smtClean="0">
                <a:solidFill>
                  <a:srgbClr val="FF33FF"/>
                </a:solidFill>
              </a:rPr>
              <a:t>Monte Carlo:</a:t>
            </a:r>
            <a:r>
              <a:rPr lang="en-US" dirty="0" smtClean="0">
                <a:solidFill>
                  <a:srgbClr val="FF33FF"/>
                </a:solidFill>
              </a:rPr>
              <a:t> </a:t>
            </a:r>
            <a:r>
              <a:rPr lang="en-US" dirty="0" smtClean="0"/>
              <a:t>Simulate the </a:t>
            </a:r>
            <a:r>
              <a:rPr lang="en-US" dirty="0" err="1" smtClean="0"/>
              <a:t>PageRank</a:t>
            </a:r>
            <a:r>
              <a:rPr lang="en-US" dirty="0" smtClean="0"/>
              <a:t> walk. Use the empirical distribution to approximate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Neither can be done efficiently on the 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sketch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</a:t>
            </a:r>
            <a:r>
              <a:rPr lang="en-US" dirty="0" smtClean="0">
                <a:solidFill>
                  <a:srgbClr val="3366FF"/>
                </a:solidFill>
              </a:rPr>
              <a:t>R </a:t>
            </a:r>
            <a:r>
              <a:rPr lang="en-US" dirty="0" smtClean="0"/>
              <a:t>random walks starting at each node</a:t>
            </a:r>
          </a:p>
          <a:p>
            <a:r>
              <a:rPr lang="en-US" dirty="0" smtClean="0"/>
              <a:t>Whenever a new edge arrives modify only the random walks needing an update</a:t>
            </a:r>
          </a:p>
          <a:p>
            <a:pPr lvl="1"/>
            <a:r>
              <a:rPr lang="en-US" dirty="0" smtClean="0"/>
              <a:t>New edge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Only walks passing through </a:t>
            </a:r>
            <a:r>
              <a:rPr lang="en-US" dirty="0" err="1" smtClean="0">
                <a:solidFill>
                  <a:srgbClr val="3399FF"/>
                </a:solidFill>
              </a:rPr>
              <a:t>u</a:t>
            </a:r>
            <a:endParaRPr lang="en-US" dirty="0" smtClean="0">
              <a:solidFill>
                <a:srgbClr val="3399FF"/>
              </a:solidFill>
            </a:endParaRPr>
          </a:p>
          <a:p>
            <a:pPr lvl="1"/>
            <a:r>
              <a:rPr lang="en-US" dirty="0" smtClean="0"/>
              <a:t>Each with probability </a:t>
            </a:r>
            <a:r>
              <a:rPr lang="en-US" dirty="0" smtClean="0">
                <a:solidFill>
                  <a:srgbClr val="3399FF"/>
                </a:solidFill>
              </a:rPr>
              <a:t>1/degree(u)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3234883" y="1162054"/>
          <a:ext cx="5299517" cy="3924296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408647"/>
                <a:gridCol w="1630290"/>
                <a:gridCol w="1630290"/>
                <a:gridCol w="1630290"/>
              </a:tblGrid>
              <a:tr h="35522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12123212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123211123232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2112321112323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2323211112321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625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1121111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3212321232321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2323212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6154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2111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3232121112321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232121112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6154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8384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111212111232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211121121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321121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1901614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6" name="Shape 5"/>
          <p:cNvCxnSpPr>
            <a:stCxn id="5" idx="1"/>
            <a:endCxn id="5" idx="6"/>
          </p:cNvCxnSpPr>
          <p:nvPr/>
        </p:nvCxnSpPr>
        <p:spPr>
          <a:xfrm rot="16200000" flipH="1">
            <a:off x="1076745" y="1844207"/>
            <a:ext cx="221783" cy="520326"/>
          </a:xfrm>
          <a:prstGeom prst="curvedConnector4">
            <a:avLst>
              <a:gd name="adj1" fmla="val -261952"/>
              <a:gd name="adj2" fmla="val 202348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0"/>
            <a:endCxn id="5" idx="5"/>
          </p:cNvCxnSpPr>
          <p:nvPr/>
        </p:nvCxnSpPr>
        <p:spPr>
          <a:xfrm rot="16200000" flipV="1">
            <a:off x="1412010" y="2383560"/>
            <a:ext cx="1277706" cy="13846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4"/>
            <a:endCxn id="11" idx="1"/>
          </p:cNvCxnSpPr>
          <p:nvPr/>
        </p:nvCxnSpPr>
        <p:spPr>
          <a:xfrm rot="16200000" flipH="1">
            <a:off x="1196484" y="2475425"/>
            <a:ext cx="1277706" cy="13846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5"/>
            <a:endCxn id="11" idx="3"/>
          </p:cNvCxnSpPr>
          <p:nvPr/>
        </p:nvCxnSpPr>
        <p:spPr>
          <a:xfrm rot="5400000" flipH="1" flipV="1">
            <a:off x="1542594" y="3304112"/>
            <a:ext cx="39012" cy="193114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  <a:endCxn id="12" idx="6"/>
          </p:cNvCxnSpPr>
          <p:nvPr/>
        </p:nvCxnSpPr>
        <p:spPr>
          <a:xfrm rot="10800000" flipV="1">
            <a:off x="685800" y="4028398"/>
            <a:ext cx="1752600" cy="390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38400" y="3714750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" y="3753762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2904" y="1809750"/>
            <a:ext cx="39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3657421"/>
            <a:ext cx="39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104" y="3638550"/>
            <a:ext cx="39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3234883" y="1162054"/>
          <a:ext cx="5299517" cy="3924296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408647"/>
                <a:gridCol w="1630290"/>
                <a:gridCol w="1630290"/>
                <a:gridCol w="1630290"/>
              </a:tblGrid>
              <a:tr h="35522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Node 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13212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1321321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21232321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11111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625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113213211321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321232323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12323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2323212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6154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3232121112321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5225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232121112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</a:tr>
              <a:tr h="36154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1323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  <a:tr h="358384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1321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3514" marR="73514" marT="36757" marB="367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321121</a:t>
                      </a:r>
                      <a:endParaRPr lang="en-US" sz="1500" dirty="0"/>
                    </a:p>
                  </a:txBody>
                  <a:tcPr marL="73514" marR="73514" marT="36757" marB="36757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1901614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6" name="Shape 5"/>
          <p:cNvCxnSpPr>
            <a:stCxn id="5" idx="1"/>
            <a:endCxn id="5" idx="6"/>
          </p:cNvCxnSpPr>
          <p:nvPr/>
        </p:nvCxnSpPr>
        <p:spPr>
          <a:xfrm rot="16200000" flipH="1">
            <a:off x="1076745" y="1844207"/>
            <a:ext cx="221783" cy="520326"/>
          </a:xfrm>
          <a:prstGeom prst="curvedConnector4">
            <a:avLst>
              <a:gd name="adj1" fmla="val -261952"/>
              <a:gd name="adj2" fmla="val 202348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0"/>
            <a:endCxn id="5" idx="5"/>
          </p:cNvCxnSpPr>
          <p:nvPr/>
        </p:nvCxnSpPr>
        <p:spPr>
          <a:xfrm rot="16200000" flipV="1">
            <a:off x="1412010" y="2383560"/>
            <a:ext cx="1277706" cy="13846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4"/>
            <a:endCxn id="11" idx="1"/>
          </p:cNvCxnSpPr>
          <p:nvPr/>
        </p:nvCxnSpPr>
        <p:spPr>
          <a:xfrm rot="16200000" flipH="1">
            <a:off x="1196484" y="2475425"/>
            <a:ext cx="1277706" cy="13846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5"/>
            <a:endCxn id="11" idx="3"/>
          </p:cNvCxnSpPr>
          <p:nvPr/>
        </p:nvCxnSpPr>
        <p:spPr>
          <a:xfrm rot="5400000" flipH="1" flipV="1">
            <a:off x="1542594" y="3304112"/>
            <a:ext cx="39012" cy="193114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  <a:endCxn id="12" idx="6"/>
          </p:cNvCxnSpPr>
          <p:nvPr/>
        </p:nvCxnSpPr>
        <p:spPr>
          <a:xfrm rot="10800000" flipV="1">
            <a:off x="685800" y="4028398"/>
            <a:ext cx="1752600" cy="390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38400" y="3714750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" y="3753762"/>
            <a:ext cx="609600" cy="627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2904" y="1809750"/>
            <a:ext cx="39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3657421"/>
            <a:ext cx="39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104" y="3638550"/>
            <a:ext cx="39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cxnSp>
        <p:nvCxnSpPr>
          <p:cNvPr id="16" name="Straight Arrow Connector 15"/>
          <p:cNvCxnSpPr>
            <a:stCxn id="5" idx="3"/>
            <a:endCxn id="12" idx="7"/>
          </p:cNvCxnSpPr>
          <p:nvPr/>
        </p:nvCxnSpPr>
        <p:spPr>
          <a:xfrm rot="5400000">
            <a:off x="57709" y="2975861"/>
            <a:ext cx="1408583" cy="33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edges miss most random walks!</a:t>
            </a:r>
            <a:endParaRPr lang="en-US" b="1" dirty="0" smtClean="0"/>
          </a:p>
          <a:p>
            <a:r>
              <a:rPr lang="en-US" dirty="0" smtClean="0"/>
              <a:t>Even more pronounced as network grows larger.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914400" y="1028700"/>
            <a:ext cx="6934200" cy="3200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581150" y="2266949"/>
            <a:ext cx="571500" cy="381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21" idx="7"/>
          </p:cNvCxnSpPr>
          <p:nvPr/>
        </p:nvCxnSpPr>
        <p:spPr>
          <a:xfrm rot="10800000" flipV="1">
            <a:off x="2985948" y="1714499"/>
            <a:ext cx="824055" cy="14516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3048000" y="2686050"/>
            <a:ext cx="762000" cy="2857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5257800" y="1428750"/>
            <a:ext cx="914400" cy="28575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3505200" y="1543048"/>
            <a:ext cx="1524000" cy="6286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5105400" y="1914523"/>
            <a:ext cx="914400" cy="60007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209800" y="3314700"/>
            <a:ext cx="1295400" cy="114301"/>
          </a:xfrm>
          <a:prstGeom prst="curvedConnector3">
            <a:avLst>
              <a:gd name="adj1" fmla="val 392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476750" y="2819400"/>
            <a:ext cx="800100" cy="762000"/>
          </a:xfrm>
          <a:prstGeom prst="curvedConnector3">
            <a:avLst>
              <a:gd name="adj1" fmla="val 869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6506270" y="1877121"/>
            <a:ext cx="628055" cy="53260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819400" y="1845452"/>
            <a:ext cx="195122" cy="9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9"/>
          <p:cNvCxnSpPr>
            <a:stCxn id="21" idx="3"/>
          </p:cNvCxnSpPr>
          <p:nvPr/>
        </p:nvCxnSpPr>
        <p:spPr>
          <a:xfrm rot="5400000">
            <a:off x="2386369" y="1751725"/>
            <a:ext cx="285041" cy="638173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914400" y="1028700"/>
            <a:ext cx="6934200" cy="3200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581150" y="2266949"/>
            <a:ext cx="571500" cy="381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21" idx="7"/>
          </p:cNvCxnSpPr>
          <p:nvPr/>
        </p:nvCxnSpPr>
        <p:spPr>
          <a:xfrm rot="10800000" flipV="1">
            <a:off x="2985948" y="1714499"/>
            <a:ext cx="824055" cy="14516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3048000" y="2686050"/>
            <a:ext cx="762000" cy="2857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5257800" y="1428750"/>
            <a:ext cx="914400" cy="28575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3505200" y="1543048"/>
            <a:ext cx="1524000" cy="6286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5105400" y="1914523"/>
            <a:ext cx="914400" cy="60007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209800" y="3314700"/>
            <a:ext cx="1295400" cy="114301"/>
          </a:xfrm>
          <a:prstGeom prst="curvedConnector3">
            <a:avLst>
              <a:gd name="adj1" fmla="val 392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476750" y="2819400"/>
            <a:ext cx="800100" cy="762000"/>
          </a:xfrm>
          <a:prstGeom prst="curvedConnector3">
            <a:avLst>
              <a:gd name="adj1" fmla="val 869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6506270" y="1877121"/>
            <a:ext cx="628055" cy="53260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819400" y="1845452"/>
            <a:ext cx="195122" cy="9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86100" y="2259715"/>
            <a:ext cx="190500" cy="82839"/>
          </a:xfrm>
          <a:prstGeom prst="ellipse">
            <a:avLst/>
          </a:prstGeom>
          <a:solidFill>
            <a:srgbClr val="FF8E00"/>
          </a:solidFill>
          <a:ln>
            <a:solidFill>
              <a:srgbClr val="FF8E00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4"/>
            <a:endCxn id="22" idx="1"/>
          </p:cNvCxnSpPr>
          <p:nvPr/>
        </p:nvCxnSpPr>
        <p:spPr>
          <a:xfrm rot="16200000" flipH="1">
            <a:off x="2850808" y="2008656"/>
            <a:ext cx="329342" cy="197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9"/>
          <p:cNvCxnSpPr>
            <a:stCxn id="21" idx="3"/>
          </p:cNvCxnSpPr>
          <p:nvPr/>
        </p:nvCxnSpPr>
        <p:spPr>
          <a:xfrm rot="5400000">
            <a:off x="2386369" y="1751725"/>
            <a:ext cx="285041" cy="638173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914400" y="1028700"/>
            <a:ext cx="6934200" cy="3200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581150" y="2266949"/>
            <a:ext cx="571500" cy="381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21" idx="7"/>
          </p:cNvCxnSpPr>
          <p:nvPr/>
        </p:nvCxnSpPr>
        <p:spPr>
          <a:xfrm rot="10800000" flipV="1">
            <a:off x="2985948" y="1714499"/>
            <a:ext cx="824055" cy="14516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3048000" y="2686050"/>
            <a:ext cx="762000" cy="2857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5257800" y="1428750"/>
            <a:ext cx="914400" cy="28575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3505200" y="1543048"/>
            <a:ext cx="1524000" cy="6286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5105400" y="1914523"/>
            <a:ext cx="914400" cy="60007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209800" y="3314700"/>
            <a:ext cx="1295400" cy="114301"/>
          </a:xfrm>
          <a:prstGeom prst="curvedConnector3">
            <a:avLst>
              <a:gd name="adj1" fmla="val 392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476750" y="2819400"/>
            <a:ext cx="800100" cy="762000"/>
          </a:xfrm>
          <a:prstGeom prst="curvedConnector3">
            <a:avLst>
              <a:gd name="adj1" fmla="val 869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6506270" y="1877121"/>
            <a:ext cx="628055" cy="53260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819400" y="1845452"/>
            <a:ext cx="195122" cy="9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86100" y="2259715"/>
            <a:ext cx="190500" cy="82839"/>
          </a:xfrm>
          <a:prstGeom prst="ellipse">
            <a:avLst/>
          </a:prstGeom>
          <a:solidFill>
            <a:srgbClr val="FF8E00"/>
          </a:solidFill>
          <a:ln>
            <a:solidFill>
              <a:srgbClr val="FF8E00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4"/>
            <a:endCxn id="22" idx="1"/>
          </p:cNvCxnSpPr>
          <p:nvPr/>
        </p:nvCxnSpPr>
        <p:spPr>
          <a:xfrm rot="16200000" flipH="1">
            <a:off x="2850808" y="2008656"/>
            <a:ext cx="329342" cy="197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9"/>
          <p:cNvCxnSpPr>
            <a:stCxn id="21" idx="3"/>
          </p:cNvCxnSpPr>
          <p:nvPr/>
        </p:nvCxnSpPr>
        <p:spPr>
          <a:xfrm rot="5400000">
            <a:off x="2386369" y="1751725"/>
            <a:ext cx="285041" cy="638173"/>
          </a:xfrm>
          <a:prstGeom prst="curvedConnector2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7362-8AA7-1D4C-BABE-F47614F3718F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914400" y="1028700"/>
            <a:ext cx="6934200" cy="3200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581150" y="2266949"/>
            <a:ext cx="571500" cy="381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21" idx="7"/>
          </p:cNvCxnSpPr>
          <p:nvPr/>
        </p:nvCxnSpPr>
        <p:spPr>
          <a:xfrm rot="10800000" flipV="1">
            <a:off x="2985948" y="1714499"/>
            <a:ext cx="824055" cy="14516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3048000" y="2686050"/>
            <a:ext cx="762000" cy="2857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5257800" y="1428750"/>
            <a:ext cx="914400" cy="28575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3505200" y="1543048"/>
            <a:ext cx="1524000" cy="6286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5105400" y="1914523"/>
            <a:ext cx="914400" cy="60007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209800" y="3314700"/>
            <a:ext cx="1295400" cy="114301"/>
          </a:xfrm>
          <a:prstGeom prst="curvedConnector3">
            <a:avLst>
              <a:gd name="adj1" fmla="val 392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476750" y="2819400"/>
            <a:ext cx="800100" cy="762000"/>
          </a:xfrm>
          <a:prstGeom prst="curvedConnector3">
            <a:avLst>
              <a:gd name="adj1" fmla="val 869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6506270" y="1877121"/>
            <a:ext cx="628055" cy="53260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819400" y="1845452"/>
            <a:ext cx="195122" cy="9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86100" y="2259715"/>
            <a:ext cx="190500" cy="82839"/>
          </a:xfrm>
          <a:prstGeom prst="ellipse">
            <a:avLst/>
          </a:prstGeom>
          <a:solidFill>
            <a:srgbClr val="FF8E00"/>
          </a:solidFill>
          <a:ln>
            <a:solidFill>
              <a:srgbClr val="FF8E00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4"/>
            <a:endCxn id="22" idx="1"/>
          </p:cNvCxnSpPr>
          <p:nvPr/>
        </p:nvCxnSpPr>
        <p:spPr>
          <a:xfrm rot="16200000" flipH="1">
            <a:off x="2850808" y="2008656"/>
            <a:ext cx="329342" cy="197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22" idx="3"/>
          </p:cNvCxnSpPr>
          <p:nvPr/>
        </p:nvCxnSpPr>
        <p:spPr>
          <a:xfrm rot="5400000" flipH="1" flipV="1">
            <a:off x="2788887" y="2360939"/>
            <a:ext cx="355627" cy="29459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these rules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guessing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Dictionary-att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2370624"/>
            <a:ext cx="3071691" cy="16298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sketch: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 network </a:t>
            </a:r>
            <a:r>
              <a:rPr lang="en-US" b="1" dirty="0" smtClean="0">
                <a:solidFill>
                  <a:schemeClr val="accent6"/>
                </a:solidFill>
              </a:rPr>
              <a:t>grows</a:t>
            </a:r>
            <a:r>
              <a:rPr lang="en-US" dirty="0" smtClean="0"/>
              <a:t>, the marginal number of operations per update </a:t>
            </a:r>
            <a:r>
              <a:rPr lang="en-US" b="1" dirty="0" smtClean="0">
                <a:solidFill>
                  <a:srgbClr val="FF33FF"/>
                </a:solidFill>
              </a:rPr>
              <a:t>decreases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Theorem:</a:t>
            </a:r>
            <a:r>
              <a:rPr lang="en-US" dirty="0" smtClean="0"/>
              <a:t> Given random arrivals, if </a:t>
            </a:r>
            <a:r>
              <a:rPr lang="en-US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t</a:t>
            </a:r>
            <a:r>
              <a:rPr lang="en-US" dirty="0" smtClean="0"/>
              <a:t> is the update work at time </a:t>
            </a:r>
            <a:r>
              <a:rPr lang="en-US" dirty="0" err="1" smtClean="0">
                <a:solidFill>
                  <a:srgbClr val="3366FF"/>
                </a:solidFill>
              </a:rPr>
              <a:t>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293890" name="Object 2"/>
          <p:cNvGraphicFramePr>
            <a:graphicFrameLocks noChangeAspect="1"/>
          </p:cNvGraphicFramePr>
          <p:nvPr/>
        </p:nvGraphicFramePr>
        <p:xfrm>
          <a:off x="2971800" y="3786187"/>
          <a:ext cx="3019863" cy="766763"/>
        </p:xfrm>
        <a:graphic>
          <a:graphicData uri="http://schemas.openxmlformats.org/presentationml/2006/ole">
            <p:oleObj spid="_x0000_s293890" name="Equation" r:id="rId3" imgW="8128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7F7F7F"/>
                </a:solidFill>
              </a:rPr>
              <a:t>Password Security </a:t>
            </a:r>
            <a:r>
              <a:rPr lang="en-US" sz="2600" dirty="0" smtClean="0">
                <a:solidFill>
                  <a:srgbClr val="7F7F7F"/>
                </a:solidFill>
              </a:rPr>
              <a:t>[Schechter et al. ’10]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Semantic Analytics </a:t>
            </a:r>
            <a:r>
              <a:rPr lang="en-US" sz="2600" dirty="0" smtClean="0">
                <a:solidFill>
                  <a:srgbClr val="7F7F7F"/>
                </a:solidFill>
              </a:rPr>
              <a:t>[</a:t>
            </a:r>
            <a:r>
              <a:rPr lang="en-US" sz="2600" dirty="0" err="1" smtClean="0">
                <a:solidFill>
                  <a:srgbClr val="7F7F7F"/>
                </a:solidFill>
              </a:rPr>
              <a:t>Goyal</a:t>
            </a:r>
            <a:r>
              <a:rPr lang="en-US" sz="2600" dirty="0" smtClean="0">
                <a:solidFill>
                  <a:srgbClr val="7F7F7F"/>
                </a:solidFill>
              </a:rPr>
              <a:t> et al. ’11]</a:t>
            </a:r>
          </a:p>
          <a:p>
            <a:r>
              <a:rPr lang="en-US" sz="3000" dirty="0" smtClean="0">
                <a:solidFill>
                  <a:srgbClr val="7F7F7F"/>
                </a:solidFill>
              </a:rPr>
              <a:t>Reputation Systems </a:t>
            </a:r>
            <a:r>
              <a:rPr lang="en-US" sz="2600" dirty="0" smtClean="0">
                <a:solidFill>
                  <a:srgbClr val="7F7F7F"/>
                </a:solidFill>
              </a:rPr>
              <a:t>[Bahmani et al. ’11]</a:t>
            </a:r>
          </a:p>
          <a:p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Sketching: Why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view of big data analysis</a:t>
            </a:r>
          </a:p>
          <a:p>
            <a:r>
              <a:rPr lang="en-US" dirty="0" smtClean="0"/>
              <a:t>Nimble and on the fly, compared to bulky and inefficient</a:t>
            </a:r>
          </a:p>
          <a:p>
            <a:r>
              <a:rPr lang="en-US" dirty="0" smtClean="0"/>
              <a:t>Direct reduction in data infrastructure costs, both CAPEX and OPEX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Sketching: How about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guarantees behind rates and sizes of errors</a:t>
            </a:r>
          </a:p>
          <a:p>
            <a:r>
              <a:rPr lang="en-US" dirty="0" smtClean="0"/>
              <a:t>If you can not make a decision based on an analytics result, which has less than 0.0001% error with probability 0.99999, then you most likely should not make that decision!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Sketching: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Lots of applications: </a:t>
            </a:r>
          </a:p>
          <a:p>
            <a:pPr lvl="1"/>
            <a:r>
              <a:rPr lang="en-US" dirty="0" smtClean="0"/>
              <a:t>Security, Social media analytics, Recommendation systems, Sensor networks, Intelligent mobile applications</a:t>
            </a:r>
          </a:p>
          <a:p>
            <a:r>
              <a:rPr lang="en-US" dirty="0" smtClean="0"/>
              <a:t>The math and algorithms are there</a:t>
            </a:r>
          </a:p>
          <a:p>
            <a:r>
              <a:rPr lang="en-US" dirty="0" smtClean="0"/>
              <a:t>Needed:</a:t>
            </a:r>
          </a:p>
          <a:p>
            <a:pPr lvl="1"/>
            <a:r>
              <a:rPr lang="en-US" dirty="0" smtClean="0"/>
              <a:t>Technologists: build systems with sketching techniques</a:t>
            </a:r>
          </a:p>
          <a:p>
            <a:pPr lvl="1"/>
            <a:r>
              <a:rPr lang="en-US" dirty="0" smtClean="0"/>
              <a:t>Entrepreneurs: build products with these techniques</a:t>
            </a:r>
          </a:p>
          <a:p>
            <a:pPr lvl="1"/>
            <a:r>
              <a:rPr lang="en-US" dirty="0" smtClean="0"/>
              <a:t>Big business leaders: learn about, adopt, and benefit from these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touch: </a:t>
            </a:r>
          </a:p>
          <a:p>
            <a:pPr lvl="1"/>
            <a:r>
              <a:rPr lang="en-US" dirty="0" smtClean="0"/>
              <a:t>Office Hour, 2:20pm</a:t>
            </a:r>
          </a:p>
          <a:p>
            <a:pPr lvl="1"/>
            <a:r>
              <a:rPr lang="en-US" dirty="0" err="1" smtClean="0"/>
              <a:t>bahman@stanford.edu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Slide 4: </a:t>
            </a:r>
            <a:r>
              <a:rPr lang="en-US" dirty="0" smtClean="0">
                <a:hlinkClick r:id="rId2"/>
              </a:rPr>
              <a:t>http://www.the-games-blog.com/and-the-cat-and-mouse-game-continues/</a:t>
            </a:r>
            <a:endParaRPr lang="en-US" dirty="0" smtClean="0"/>
          </a:p>
          <a:p>
            <a:r>
              <a:rPr lang="en-US" dirty="0" smtClean="0"/>
              <a:t>Slide</a:t>
            </a:r>
            <a:r>
              <a:rPr lang="en-US" dirty="0" smtClean="0"/>
              <a:t> 6: </a:t>
            </a:r>
            <a:r>
              <a:rPr lang="en-US" dirty="0" smtClean="0">
                <a:hlinkClick r:id="rId3"/>
              </a:rPr>
              <a:t>http://www.security-faqs.com/what-exactly-is-a-dictionary-attack.html</a:t>
            </a:r>
            <a:endParaRPr lang="en-US" dirty="0" smtClean="0"/>
          </a:p>
          <a:p>
            <a:r>
              <a:rPr lang="en-US" dirty="0" smtClean="0"/>
              <a:t>Slide</a:t>
            </a:r>
            <a:r>
              <a:rPr lang="en-US" dirty="0" smtClean="0"/>
              <a:t> 7: </a:t>
            </a:r>
            <a:r>
              <a:rPr lang="en-US" dirty="0" smtClean="0">
                <a:hlinkClick r:id="rId4"/>
              </a:rPr>
              <a:t>http://krepon.armscontrolwonk.com/archive/3182/forecasting-proliferation/crystalball-2</a:t>
            </a:r>
            <a:endParaRPr lang="en-US" dirty="0" smtClean="0"/>
          </a:p>
          <a:p>
            <a:r>
              <a:rPr lang="en-US" dirty="0" smtClean="0"/>
              <a:t>Slide</a:t>
            </a:r>
            <a:r>
              <a:rPr lang="en-US" dirty="0" smtClean="0"/>
              <a:t> 8: </a:t>
            </a:r>
            <a:r>
              <a:rPr lang="en-US" dirty="0" smtClean="0">
                <a:hlinkClick r:id="rId5"/>
              </a:rPr>
              <a:t>http://www.hdwallpaperspics.com/crystal-ball-wallpapers.html</a:t>
            </a:r>
            <a:endParaRPr lang="en-US" dirty="0" smtClean="0"/>
          </a:p>
          <a:p>
            <a:r>
              <a:rPr lang="en-US" dirty="0" smtClean="0"/>
              <a:t>Slide</a:t>
            </a:r>
            <a:r>
              <a:rPr lang="en-US" dirty="0" smtClean="0"/>
              <a:t> 9,27, 41, 48: </a:t>
            </a:r>
            <a:r>
              <a:rPr lang="en-US" dirty="0" smtClean="0">
                <a:hlinkClick r:id="rId6"/>
              </a:rPr>
              <a:t>http://lissarankin.com/do-you-expect-people-to-read-your-mind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 smtClean="0"/>
              <a:t>18: </a:t>
            </a:r>
            <a:r>
              <a:rPr lang="en-US" dirty="0" smtClean="0">
                <a:hlinkClick r:id="rId7"/>
              </a:rPr>
              <a:t>http://ouroregon.org/category/content-authors/alina-harway?page=2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 smtClean="0"/>
              <a:t>31: </a:t>
            </a:r>
            <a:r>
              <a:rPr lang="en-US" dirty="0" smtClean="0">
                <a:hlinkClick r:id="rId8"/>
              </a:rPr>
              <a:t>http://sciencesoup.tumblr.com/post/39608896216/learning-foreign-languages-triggers-brain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 smtClean="0"/>
              <a:t>33: </a:t>
            </a:r>
            <a:r>
              <a:rPr lang="en-US" dirty="0" smtClean="0">
                <a:hlinkClick r:id="rId9"/>
              </a:rPr>
              <a:t>http://livingqlikview.blogspot.com/2012/03/my-sentiments-on-sentiment-analysis.html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 smtClean="0"/>
              <a:t>34: </a:t>
            </a:r>
            <a:r>
              <a:rPr lang="en-US" dirty="0" smtClean="0">
                <a:hlinkClick r:id="rId10"/>
              </a:rPr>
              <a:t>http://www.presentermedia.com/index.php?target=closeup&amp;maincat=clipart&amp;id=2221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 smtClean="0"/>
              <a:t>40: </a:t>
            </a:r>
            <a:r>
              <a:rPr lang="en-US" dirty="0" smtClean="0">
                <a:hlinkClick r:id="rId11"/>
              </a:rPr>
              <a:t>http://www.clker.com/clipart-yellow-elephant.html</a:t>
            </a:r>
            <a:endParaRPr lang="en-US" dirty="0" smtClean="0"/>
          </a:p>
          <a:p>
            <a:r>
              <a:rPr lang="en-US" smtClean="0"/>
              <a:t>Slide</a:t>
            </a:r>
            <a:r>
              <a:rPr lang="en-US" smtClean="0"/>
              <a:t> 51: </a:t>
            </a:r>
            <a:r>
              <a:rPr lang="en-US" dirty="0" smtClean="0">
                <a:hlinkClick r:id="rId12"/>
              </a:rPr>
              <a:t>http://en.wikipedia.org/wiki/PageRank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just measure popularity?!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Popularity oracle: Map passwords to counts</a:t>
            </a:r>
          </a:p>
          <a:p>
            <a:r>
              <a:rPr lang="en-US" sz="2800" dirty="0" smtClean="0"/>
              <a:t>If password popular, prompt user to change it</a:t>
            </a:r>
          </a:p>
          <a:p>
            <a:pPr lvl="1"/>
            <a:r>
              <a:rPr lang="en-US" sz="2400" dirty="0" smtClean="0"/>
              <a:t>Can limit attack to 0.0001% rather than 0.22% (</a:t>
            </a:r>
            <a:r>
              <a:rPr lang="en-US" sz="2400" dirty="0" err="1" smtClean="0"/>
              <a:t>MySpace</a:t>
            </a:r>
            <a:r>
              <a:rPr lang="en-US" sz="2400" dirty="0" smtClean="0"/>
              <a:t>) or 0.9% (</a:t>
            </a:r>
            <a:r>
              <a:rPr lang="en-US" sz="2400" dirty="0" err="1" smtClean="0"/>
              <a:t>RockYou</a:t>
            </a:r>
            <a:r>
              <a:rPr lang="en-US" sz="2400" dirty="0" smtClean="0"/>
              <a:t>)</a:t>
            </a:r>
          </a:p>
        </p:txBody>
      </p:sp>
      <p:pic>
        <p:nvPicPr>
          <p:cNvPr id="6" name="Picture 5" descr="crystal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105150"/>
            <a:ext cx="5715000" cy="19621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wrong with this oracle?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Allows no salting</a:t>
            </a:r>
          </a:p>
          <a:p>
            <a:r>
              <a:rPr lang="en-US" sz="3000" dirty="0" smtClean="0"/>
              <a:t>If compromised, attack is optimized!</a:t>
            </a:r>
            <a:endParaRPr lang="en-US" sz="3000" dirty="0"/>
          </a:p>
        </p:txBody>
      </p:sp>
      <p:pic>
        <p:nvPicPr>
          <p:cNvPr id="4" name="Picture 3" descr="crystal_ball_replace_sticky_vote_here_high_resolution_desktop_1600x1067_hd-wallpaper-692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4064"/>
            <a:ext cx="5634038" cy="2818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7EB0-6F1F-EE47-9D48-F12B0F0095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5797</TotalTime>
  <Words>3097</Words>
  <Application>Microsoft Macintosh PowerPoint</Application>
  <PresentationFormat>On-screen Show (16:9)</PresentationFormat>
  <Paragraphs>1231</Paragraphs>
  <Slides>76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2_Module</vt:lpstr>
      <vt:lpstr>Equation</vt:lpstr>
      <vt:lpstr>Sketching Techniques for Real-time Big Data</vt:lpstr>
      <vt:lpstr>Outline</vt:lpstr>
      <vt:lpstr>Outline</vt:lpstr>
      <vt:lpstr>Password selection policies</vt:lpstr>
      <vt:lpstr>Unintended consequences</vt:lpstr>
      <vt:lpstr>Strong password = security?</vt:lpstr>
      <vt:lpstr>Why all these rules then?</vt:lpstr>
      <vt:lpstr>Why not just measure popularity?!</vt:lpstr>
      <vt:lpstr>What is wrong with this oracle?</vt:lpstr>
      <vt:lpstr>Requirements for a good oracle</vt:lpstr>
      <vt:lpstr>Candidate Magic oracle</vt:lpstr>
      <vt:lpstr>CM oracle</vt:lpstr>
      <vt:lpstr>CM oracle</vt:lpstr>
      <vt:lpstr>CM oracle</vt:lpstr>
      <vt:lpstr>CM oracle</vt:lpstr>
      <vt:lpstr>CM oracle</vt:lpstr>
      <vt:lpstr>CM oracle</vt:lpstr>
      <vt:lpstr>CM oracle: how about collisions?</vt:lpstr>
      <vt:lpstr>CM oracle don’t care!</vt:lpstr>
      <vt:lpstr>CM oracle</vt:lpstr>
      <vt:lpstr>CM oracle</vt:lpstr>
      <vt:lpstr>CM oracle</vt:lpstr>
      <vt:lpstr>CM oracle</vt:lpstr>
      <vt:lpstr>CM oracle</vt:lpstr>
      <vt:lpstr>CM oracle query: Minimum counter</vt:lpstr>
      <vt:lpstr>CM oracle: Theorem</vt:lpstr>
      <vt:lpstr>CM oracle: Example</vt:lpstr>
      <vt:lpstr>CM oracle: Magic</vt:lpstr>
      <vt:lpstr>What if CM oracle is stolen?</vt:lpstr>
      <vt:lpstr>CM oracle sketch</vt:lpstr>
      <vt:lpstr>Simple examples</vt:lpstr>
      <vt:lpstr>Cognitive Analogy</vt:lpstr>
      <vt:lpstr>Outline</vt:lpstr>
      <vt:lpstr>Example: Sentiment Analysis</vt:lpstr>
      <vt:lpstr>Problem: Positive or negative?</vt:lpstr>
      <vt:lpstr>Solution: Co-occurrence counts</vt:lpstr>
      <vt:lpstr>Co-occurrence counts applications</vt:lpstr>
      <vt:lpstr>Co-occurrence counts task</vt:lpstr>
      <vt:lpstr>Problem: Too many unique pairs</vt:lpstr>
      <vt:lpstr>It gets worse with larger corpus size</vt:lpstr>
      <vt:lpstr>Solution 1: Just Hadoop it!</vt:lpstr>
      <vt:lpstr>Solution 2: CM sketch</vt:lpstr>
      <vt:lpstr>Example</vt:lpstr>
      <vt:lpstr>Example</vt:lpstr>
      <vt:lpstr>Example</vt:lpstr>
      <vt:lpstr>Example</vt:lpstr>
      <vt:lpstr>Example</vt:lpstr>
      <vt:lpstr>Back to sentiment analysis</vt:lpstr>
      <vt:lpstr>CM sketch: Gain</vt:lpstr>
      <vt:lpstr>Outline</vt:lpstr>
      <vt:lpstr>Motivation</vt:lpstr>
      <vt:lpstr>PageRank</vt:lpstr>
      <vt:lpstr>Goal: Computing PageRank on the fly</vt:lpstr>
      <vt:lpstr>Random surfer interpretation</vt:lpstr>
      <vt:lpstr>Example: Random surfer</vt:lpstr>
      <vt:lpstr>Example: Random surfer</vt:lpstr>
      <vt:lpstr>Example: Random surfer</vt:lpstr>
      <vt:lpstr>Example: Random surfer</vt:lpstr>
      <vt:lpstr>Example: Random surfer</vt:lpstr>
      <vt:lpstr>Example: Random surfer</vt:lpstr>
      <vt:lpstr>PageRank computation methods</vt:lpstr>
      <vt:lpstr>PageRank sketch</vt:lpstr>
      <vt:lpstr>Example</vt:lpstr>
      <vt:lpstr>Example</vt:lpstr>
      <vt:lpstr>Key Insight</vt:lpstr>
      <vt:lpstr>Slide 65</vt:lpstr>
      <vt:lpstr>Slide 66</vt:lpstr>
      <vt:lpstr>Slide 67</vt:lpstr>
      <vt:lpstr>Slide 68</vt:lpstr>
      <vt:lpstr>PageRank sketch: Theorem</vt:lpstr>
      <vt:lpstr>Outline</vt:lpstr>
      <vt:lpstr>Sketching: Why Care?</vt:lpstr>
      <vt:lpstr>Sketching: How about errors?</vt:lpstr>
      <vt:lpstr>Sketching: What’s next?</vt:lpstr>
      <vt:lpstr>Thanks!</vt:lpstr>
      <vt:lpstr>Appendix: Photo Credits</vt:lpstr>
    </vt:vector>
  </TitlesOfParts>
  <Company>Stanford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Techniques for Real-time Big Data</dc:title>
  <dc:creator>Bahman Bahmani</dc:creator>
  <cp:lastModifiedBy>Bahman Bahmani</cp:lastModifiedBy>
  <cp:revision>518</cp:revision>
  <dcterms:created xsi:type="dcterms:W3CDTF">2013-02-28T09:20:41Z</dcterms:created>
  <dcterms:modified xsi:type="dcterms:W3CDTF">2013-02-28T09:35:58Z</dcterms:modified>
</cp:coreProperties>
</file>